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5" r:id="rId2"/>
  </p:sldMasterIdLst>
  <p:notesMasterIdLst>
    <p:notesMasterId r:id="rId70"/>
  </p:notesMasterIdLst>
  <p:sldIdLst>
    <p:sldId id="259" r:id="rId3"/>
    <p:sldId id="260" r:id="rId4"/>
    <p:sldId id="331" r:id="rId5"/>
    <p:sldId id="264" r:id="rId6"/>
    <p:sldId id="266" r:id="rId7"/>
    <p:sldId id="332" r:id="rId8"/>
    <p:sldId id="289" r:id="rId9"/>
    <p:sldId id="333" r:id="rId10"/>
    <p:sldId id="263" r:id="rId11"/>
    <p:sldId id="267" r:id="rId12"/>
    <p:sldId id="327" r:id="rId13"/>
    <p:sldId id="269" r:id="rId14"/>
    <p:sldId id="268" r:id="rId15"/>
    <p:sldId id="271" r:id="rId16"/>
    <p:sldId id="273" r:id="rId17"/>
    <p:sldId id="274" r:id="rId18"/>
    <p:sldId id="316" r:id="rId19"/>
    <p:sldId id="275" r:id="rId20"/>
    <p:sldId id="276" r:id="rId21"/>
    <p:sldId id="288" r:id="rId22"/>
    <p:sldId id="330" r:id="rId23"/>
    <p:sldId id="320" r:id="rId24"/>
    <p:sldId id="290" r:id="rId25"/>
    <p:sldId id="301" r:id="rId26"/>
    <p:sldId id="302" r:id="rId27"/>
    <p:sldId id="303" r:id="rId28"/>
    <p:sldId id="324" r:id="rId29"/>
    <p:sldId id="323" r:id="rId30"/>
    <p:sldId id="325" r:id="rId31"/>
    <p:sldId id="326" r:id="rId32"/>
    <p:sldId id="304" r:id="rId33"/>
    <p:sldId id="329" r:id="rId34"/>
    <p:sldId id="328" r:id="rId35"/>
    <p:sldId id="300" r:id="rId36"/>
    <p:sldId id="292" r:id="rId37"/>
    <p:sldId id="293" r:id="rId38"/>
    <p:sldId id="294" r:id="rId39"/>
    <p:sldId id="295" r:id="rId40"/>
    <p:sldId id="296" r:id="rId41"/>
    <p:sldId id="297" r:id="rId42"/>
    <p:sldId id="298" r:id="rId43"/>
    <p:sldId id="299" r:id="rId44"/>
    <p:sldId id="291" r:id="rId45"/>
    <p:sldId id="307" r:id="rId46"/>
    <p:sldId id="308" r:id="rId47"/>
    <p:sldId id="309" r:id="rId48"/>
    <p:sldId id="310" r:id="rId49"/>
    <p:sldId id="311" r:id="rId50"/>
    <p:sldId id="312" r:id="rId51"/>
    <p:sldId id="313" r:id="rId52"/>
    <p:sldId id="279" r:id="rId53"/>
    <p:sldId id="285" r:id="rId54"/>
    <p:sldId id="278" r:id="rId55"/>
    <p:sldId id="282" r:id="rId56"/>
    <p:sldId id="280" r:id="rId57"/>
    <p:sldId id="318" r:id="rId58"/>
    <p:sldId id="317" r:id="rId59"/>
    <p:sldId id="281" r:id="rId60"/>
    <p:sldId id="341" r:id="rId61"/>
    <p:sldId id="319" r:id="rId62"/>
    <p:sldId id="321" r:id="rId63"/>
    <p:sldId id="337" r:id="rId64"/>
    <p:sldId id="338" r:id="rId65"/>
    <p:sldId id="339" r:id="rId66"/>
    <p:sldId id="340" r:id="rId67"/>
    <p:sldId id="287" r:id="rId68"/>
    <p:sldId id="3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9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1" autoAdjust="0"/>
    <p:restoredTop sz="84695" autoAdjust="0"/>
  </p:normalViewPr>
  <p:slideViewPr>
    <p:cSldViewPr snapToGrid="0" snapToObjects="1">
      <p:cViewPr varScale="1">
        <p:scale>
          <a:sx n="104" d="100"/>
          <a:sy n="104" d="100"/>
        </p:scale>
        <p:origin x="114"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783E4-D557-40F1-B30D-F75032CF9320}" type="datetimeFigureOut">
              <a:rPr lang="en-US" smtClean="0"/>
              <a:t>11/14/2017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32FE-2D84-421A-8226-BAC60D51513A}" type="slidenum">
              <a:rPr lang="en-US" smtClean="0"/>
              <a:t>‹#›</a:t>
            </a:fld>
            <a:endParaRPr lang="en-US" dirty="0"/>
          </a:p>
        </p:txBody>
      </p:sp>
    </p:spTree>
    <p:extLst>
      <p:ext uri="{BB962C8B-B14F-4D97-AF65-F5344CB8AC3E}">
        <p14:creationId xmlns:p14="http://schemas.microsoft.com/office/powerpoint/2010/main" val="394389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32FE-2D84-421A-8226-BAC60D51513A}" type="slidenum">
              <a:rPr lang="en-US" smtClean="0"/>
              <a:t>1</a:t>
            </a:fld>
            <a:endParaRPr lang="en-US" dirty="0"/>
          </a:p>
        </p:txBody>
      </p:sp>
    </p:spTree>
    <p:extLst>
      <p:ext uri="{BB962C8B-B14F-4D97-AF65-F5344CB8AC3E}">
        <p14:creationId xmlns:p14="http://schemas.microsoft.com/office/powerpoint/2010/main" val="355239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32FE-2D84-421A-8226-BAC60D51513A}" type="slidenum">
              <a:rPr lang="en-US" smtClean="0"/>
              <a:t>2</a:t>
            </a:fld>
            <a:endParaRPr lang="en-US" dirty="0"/>
          </a:p>
        </p:txBody>
      </p:sp>
    </p:spTree>
    <p:extLst>
      <p:ext uri="{BB962C8B-B14F-4D97-AF65-F5344CB8AC3E}">
        <p14:creationId xmlns:p14="http://schemas.microsoft.com/office/powerpoint/2010/main" val="234493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32FE-2D84-421A-8226-BAC60D51513A}" type="slidenum">
              <a:rPr lang="en-US" smtClean="0"/>
              <a:t>4</a:t>
            </a:fld>
            <a:endParaRPr lang="en-US" dirty="0"/>
          </a:p>
        </p:txBody>
      </p:sp>
    </p:spTree>
    <p:extLst>
      <p:ext uri="{BB962C8B-B14F-4D97-AF65-F5344CB8AC3E}">
        <p14:creationId xmlns:p14="http://schemas.microsoft.com/office/powerpoint/2010/main" val="235808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32FE-2D84-421A-8226-BAC60D51513A}" type="slidenum">
              <a:rPr lang="en-US" smtClean="0"/>
              <a:t>5</a:t>
            </a:fld>
            <a:endParaRPr lang="en-US" dirty="0"/>
          </a:p>
        </p:txBody>
      </p:sp>
    </p:spTree>
    <p:extLst>
      <p:ext uri="{BB962C8B-B14F-4D97-AF65-F5344CB8AC3E}">
        <p14:creationId xmlns:p14="http://schemas.microsoft.com/office/powerpoint/2010/main" val="129644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32FE-2D84-421A-8226-BAC60D51513A}" type="slidenum">
              <a:rPr lang="en-US" smtClean="0"/>
              <a:t>7</a:t>
            </a:fld>
            <a:endParaRPr lang="en-US" dirty="0"/>
          </a:p>
        </p:txBody>
      </p:sp>
    </p:spTree>
    <p:extLst>
      <p:ext uri="{BB962C8B-B14F-4D97-AF65-F5344CB8AC3E}">
        <p14:creationId xmlns:p14="http://schemas.microsoft.com/office/powerpoint/2010/main" val="3299709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showeet.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t="9868" r="8460" b="38771"/>
          <a:stretch/>
        </p:blipFill>
        <p:spPr>
          <a:xfrm>
            <a:off x="1385979" y="1"/>
            <a:ext cx="10806021" cy="6858000"/>
          </a:xfrm>
          <a:prstGeom prst="rect">
            <a:avLst/>
          </a:prstGeom>
        </p:spPr>
      </p:pic>
      <p:sp>
        <p:nvSpPr>
          <p:cNvPr id="12" name="Freeform 11"/>
          <p:cNvSpPr/>
          <p:nvPr/>
        </p:nvSpPr>
        <p:spPr>
          <a:xfrm rot="19340334">
            <a:off x="3528622" y="-1271621"/>
            <a:ext cx="956457" cy="940124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1">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7" name="Freeform 16"/>
          <p:cNvSpPr/>
          <p:nvPr/>
        </p:nvSpPr>
        <p:spPr>
          <a:xfrm>
            <a:off x="-5324" y="-9832"/>
            <a:ext cx="6737351" cy="6877659"/>
          </a:xfrm>
          <a:custGeom>
            <a:avLst/>
            <a:gdLst>
              <a:gd name="connsiteX0" fmla="*/ 0 w 6737350"/>
              <a:gd name="connsiteY0" fmla="*/ 0 h 6857999"/>
              <a:gd name="connsiteX1" fmla="*/ 1416050 w 6737350"/>
              <a:gd name="connsiteY1" fmla="*/ 0 h 6857999"/>
              <a:gd name="connsiteX2" fmla="*/ 6737350 w 6737350"/>
              <a:gd name="connsiteY2" fmla="*/ 6857999 h 6857999"/>
              <a:gd name="connsiteX3" fmla="*/ 1416050 w 6737350"/>
              <a:gd name="connsiteY3" fmla="*/ 6857999 h 6857999"/>
              <a:gd name="connsiteX4" fmla="*/ 0 w 67373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350" h="6857999">
                <a:moveTo>
                  <a:pt x="0" y="0"/>
                </a:moveTo>
                <a:lnTo>
                  <a:pt x="1416050" y="0"/>
                </a:lnTo>
                <a:lnTo>
                  <a:pt x="6737350" y="6857999"/>
                </a:lnTo>
                <a:lnTo>
                  <a:pt x="14160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rgbClr val="FFFFFF"/>
              </a:solidFill>
            </a:endParaRPr>
          </a:p>
        </p:txBody>
      </p:sp>
      <p:sp>
        <p:nvSpPr>
          <p:cNvPr id="2" name="Title 1"/>
          <p:cNvSpPr>
            <a:spLocks noGrp="1"/>
          </p:cNvSpPr>
          <p:nvPr>
            <p:ph type="ctrTitle" hasCustomPrompt="1"/>
          </p:nvPr>
        </p:nvSpPr>
        <p:spPr>
          <a:xfrm>
            <a:off x="366191" y="4584358"/>
            <a:ext cx="5371071" cy="687153"/>
          </a:xfrm>
          <a:prstGeom prst="rect">
            <a:avLst/>
          </a:prstGeom>
        </p:spPr>
        <p:txBody>
          <a:bodyPr anchor="b">
            <a:normAutofit/>
          </a:bodyPr>
          <a:lstStyle>
            <a:lvl1pPr algn="l">
              <a:defRPr sz="3000" cap="all" baseline="0">
                <a:solidFill>
                  <a:schemeClr val="accent1"/>
                </a:solidFill>
              </a:defRPr>
            </a:lvl1pPr>
          </a:lstStyle>
          <a:p>
            <a:r>
              <a:rPr lang="en-US" dirty="0" smtClean="0"/>
              <a:t>Master Title</a:t>
            </a:r>
            <a:endParaRPr lang="en-US" dirty="0"/>
          </a:p>
        </p:txBody>
      </p:sp>
      <p:sp>
        <p:nvSpPr>
          <p:cNvPr id="3" name="Subtitle 2"/>
          <p:cNvSpPr>
            <a:spLocks noGrp="1"/>
          </p:cNvSpPr>
          <p:nvPr>
            <p:ph type="subTitle" idx="1" hasCustomPrompt="1"/>
          </p:nvPr>
        </p:nvSpPr>
        <p:spPr>
          <a:xfrm>
            <a:off x="366191" y="5358608"/>
            <a:ext cx="5371071" cy="473783"/>
          </a:xfrm>
          <a:prstGeom prst="rect">
            <a:avLst/>
          </a:prstGeom>
        </p:spPr>
        <p:txBody>
          <a:bodyPr/>
          <a:lstStyle>
            <a:lvl1pPr marL="0" indent="0" algn="l">
              <a:buNone/>
              <a:defRPr sz="1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Master subtitle style</a:t>
            </a:r>
            <a:endParaRPr lang="en-US" dirty="0"/>
          </a:p>
        </p:txBody>
      </p:sp>
      <p:sp>
        <p:nvSpPr>
          <p:cNvPr id="4" name="Date Placeholder 3"/>
          <p:cNvSpPr>
            <a:spLocks noGrp="1"/>
          </p:cNvSpPr>
          <p:nvPr>
            <p:ph type="dt" sz="half" idx="10"/>
          </p:nvPr>
        </p:nvSpPr>
        <p:spPr>
          <a:xfrm>
            <a:off x="475735" y="6356352"/>
            <a:ext cx="2743200" cy="365125"/>
          </a:xfrm>
          <a:prstGeom prst="rect">
            <a:avLst/>
          </a:prstGeom>
        </p:spPr>
        <p:txBody>
          <a:bodyPr/>
          <a:lstStyle/>
          <a:p>
            <a:fld id="{94F724BC-B61C-4FC3-A6E6-A6F20AAE3D66}" type="datetimeFigureOut">
              <a:rPr lang="en-US" smtClean="0">
                <a:solidFill>
                  <a:srgbClr val="000000">
                    <a:tint val="75000"/>
                  </a:srgbClr>
                </a:solidFill>
              </a:rPr>
              <a:pPr/>
              <a:t>11/14/2017</a:t>
            </a:fld>
            <a:endParaRPr lang="en-US" dirty="0">
              <a:solidFill>
                <a:srgbClr val="000000">
                  <a:tint val="75000"/>
                </a:srgbClr>
              </a:solidFill>
            </a:endParaRPr>
          </a:p>
        </p:txBody>
      </p:sp>
      <p:sp>
        <p:nvSpPr>
          <p:cNvPr id="11" name="TextBox 10"/>
          <p:cNvSpPr txBox="1"/>
          <p:nvPr/>
        </p:nvSpPr>
        <p:spPr>
          <a:xfrm>
            <a:off x="9772139" y="6557794"/>
            <a:ext cx="2286000" cy="161583"/>
          </a:xfrm>
          <a:prstGeom prst="rect">
            <a:avLst/>
          </a:prstGeom>
          <a:noFill/>
        </p:spPr>
        <p:txBody>
          <a:bodyPr wrap="square" rtlCol="0">
            <a:spAutoFit/>
          </a:bodyPr>
          <a:lstStyle/>
          <a:p>
            <a:pPr algn="r"/>
            <a:r>
              <a:rPr lang="en-US" sz="450" dirty="0" smtClean="0">
                <a:solidFill>
                  <a:srgbClr val="FFFFFF"/>
                </a:solidFill>
                <a:latin typeface="Arial" pitchFamily="34" charset="0"/>
                <a:cs typeface="Arial" pitchFamily="34" charset="0"/>
              </a:rPr>
              <a:t>© 2016 Valmont Industries, Inc. All rights reserved.</a:t>
            </a:r>
            <a:endParaRPr lang="en-US" sz="450" dirty="0">
              <a:solidFill>
                <a:srgbClr val="FFFFFF"/>
              </a:solidFill>
              <a:latin typeface="Arial" pitchFamily="34" charset="0"/>
              <a:cs typeface="Arial" pitchFamily="34" charset="0"/>
            </a:endParaRPr>
          </a:p>
        </p:txBody>
      </p:sp>
      <p:sp>
        <p:nvSpPr>
          <p:cNvPr id="7" name="Parallelogram 6"/>
          <p:cNvSpPr/>
          <p:nvPr/>
        </p:nvSpPr>
        <p:spPr>
          <a:xfrm flipH="1">
            <a:off x="571501" y="2729529"/>
            <a:ext cx="3009900" cy="1498600"/>
          </a:xfrm>
          <a:custGeom>
            <a:avLst/>
            <a:gdLst>
              <a:gd name="connsiteX0" fmla="*/ 0 w 2381765"/>
              <a:gd name="connsiteY0" fmla="*/ 914400 h 914400"/>
              <a:gd name="connsiteX1" fmla="*/ 228600 w 2381765"/>
              <a:gd name="connsiteY1" fmla="*/ 0 h 914400"/>
              <a:gd name="connsiteX2" fmla="*/ 2381765 w 2381765"/>
              <a:gd name="connsiteY2" fmla="*/ 0 h 914400"/>
              <a:gd name="connsiteX3" fmla="*/ 2153165 w 2381765"/>
              <a:gd name="connsiteY3" fmla="*/ 914400 h 914400"/>
              <a:gd name="connsiteX4" fmla="*/ 0 w 23817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686565 w 2915165"/>
              <a:gd name="connsiteY3" fmla="*/ 914400 h 914400"/>
              <a:gd name="connsiteX4" fmla="*/ 0 w 2915165"/>
              <a:gd name="connsiteY4" fmla="*/ 914400 h 914400"/>
              <a:gd name="connsiteX0" fmla="*/ 0 w 2915165"/>
              <a:gd name="connsiteY0" fmla="*/ 914400 h 914400"/>
              <a:gd name="connsiteX1" fmla="*/ 762000 w 2915165"/>
              <a:gd name="connsiteY1" fmla="*/ 0 h 914400"/>
              <a:gd name="connsiteX2" fmla="*/ 2915165 w 2915165"/>
              <a:gd name="connsiteY2" fmla="*/ 0 h 914400"/>
              <a:gd name="connsiteX3" fmla="*/ 2343665 w 2915165"/>
              <a:gd name="connsiteY3" fmla="*/ 914400 h 914400"/>
              <a:gd name="connsiteX4" fmla="*/ 0 w 2915165"/>
              <a:gd name="connsiteY4" fmla="*/ 914400 h 914400"/>
              <a:gd name="connsiteX0" fmla="*/ 0 w 3514150"/>
              <a:gd name="connsiteY0" fmla="*/ 1498600 h 1498600"/>
              <a:gd name="connsiteX1" fmla="*/ 1360985 w 3514150"/>
              <a:gd name="connsiteY1" fmla="*/ 0 h 1498600"/>
              <a:gd name="connsiteX2" fmla="*/ 3514150 w 3514150"/>
              <a:gd name="connsiteY2" fmla="*/ 0 h 1498600"/>
              <a:gd name="connsiteX3" fmla="*/ 2942650 w 3514150"/>
              <a:gd name="connsiteY3" fmla="*/ 914400 h 1498600"/>
              <a:gd name="connsiteX4" fmla="*/ 0 w 3514150"/>
              <a:gd name="connsiteY4" fmla="*/ 1498600 h 1498600"/>
              <a:gd name="connsiteX0" fmla="*/ 0 w 3514150"/>
              <a:gd name="connsiteY0" fmla="*/ 1498600 h 1498600"/>
              <a:gd name="connsiteX1" fmla="*/ 1360985 w 3514150"/>
              <a:gd name="connsiteY1" fmla="*/ 0 h 1498600"/>
              <a:gd name="connsiteX2" fmla="*/ 3514150 w 3514150"/>
              <a:gd name="connsiteY2" fmla="*/ 0 h 1498600"/>
              <a:gd name="connsiteX3" fmla="*/ 2548197 w 3514150"/>
              <a:gd name="connsiteY3" fmla="*/ 1498600 h 1498600"/>
              <a:gd name="connsiteX4" fmla="*/ 0 w 3514150"/>
              <a:gd name="connsiteY4" fmla="*/ 1498600 h 1498600"/>
              <a:gd name="connsiteX0" fmla="*/ 0 w 3514150"/>
              <a:gd name="connsiteY0" fmla="*/ 1498600 h 1511300"/>
              <a:gd name="connsiteX1" fmla="*/ 1360985 w 3514150"/>
              <a:gd name="connsiteY1" fmla="*/ 0 h 1511300"/>
              <a:gd name="connsiteX2" fmla="*/ 3514150 w 3514150"/>
              <a:gd name="connsiteY2" fmla="*/ 0 h 1511300"/>
              <a:gd name="connsiteX3" fmla="*/ 2431322 w 3514150"/>
              <a:gd name="connsiteY3" fmla="*/ 1511300 h 1511300"/>
              <a:gd name="connsiteX4" fmla="*/ 0 w 3514150"/>
              <a:gd name="connsiteY4" fmla="*/ 1498600 h 1511300"/>
              <a:gd name="connsiteX0" fmla="*/ 0 w 3514150"/>
              <a:gd name="connsiteY0" fmla="*/ 1498600 h 1498600"/>
              <a:gd name="connsiteX1" fmla="*/ 1360985 w 3514150"/>
              <a:gd name="connsiteY1" fmla="*/ 0 h 1498600"/>
              <a:gd name="connsiteX2" fmla="*/ 3514150 w 3514150"/>
              <a:gd name="connsiteY2" fmla="*/ 0 h 1498600"/>
              <a:gd name="connsiteX3" fmla="*/ 2431322 w 3514150"/>
              <a:gd name="connsiteY3" fmla="*/ 1498600 h 1498600"/>
              <a:gd name="connsiteX4" fmla="*/ 0 w 3514150"/>
              <a:gd name="connsiteY4" fmla="*/ 14986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150" h="1498600">
                <a:moveTo>
                  <a:pt x="0" y="1498600"/>
                </a:moveTo>
                <a:lnTo>
                  <a:pt x="1360985" y="0"/>
                </a:lnTo>
                <a:lnTo>
                  <a:pt x="3514150" y="0"/>
                </a:lnTo>
                <a:lnTo>
                  <a:pt x="2431322" y="1498600"/>
                </a:lnTo>
                <a:lnTo>
                  <a:pt x="0" y="1498600"/>
                </a:lnTo>
                <a:close/>
              </a:path>
            </a:pathLst>
          </a:custGeom>
          <a:gradFill flip="none" rotWithShape="1">
            <a:gsLst>
              <a:gs pos="0">
                <a:schemeClr val="bg1"/>
              </a:gs>
              <a:gs pos="100000">
                <a:schemeClr val="accent2">
                  <a:lumMod val="20000"/>
                  <a:lumOff val="8000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35" y="2426761"/>
            <a:ext cx="2162048" cy="554736"/>
          </a:xfrm>
          <a:prstGeom prst="rect">
            <a:avLst/>
          </a:prstGeom>
        </p:spPr>
      </p:pic>
    </p:spTree>
    <p:extLst>
      <p:ext uri="{BB962C8B-B14F-4D97-AF65-F5344CB8AC3E}">
        <p14:creationId xmlns:p14="http://schemas.microsoft.com/office/powerpoint/2010/main" val="39865606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Trapezoid 3"/>
          <p:cNvSpPr/>
          <p:nvPr userDrawn="1"/>
        </p:nvSpPr>
        <p:spPr>
          <a:xfrm>
            <a:off x="-8141" y="6176964"/>
            <a:ext cx="10959737" cy="709037"/>
          </a:xfrm>
          <a:custGeom>
            <a:avLst/>
            <a:gdLst>
              <a:gd name="connsiteX0" fmla="*/ 0 w 11272870"/>
              <a:gd name="connsiteY0" fmla="*/ 681039 h 681039"/>
              <a:gd name="connsiteX1" fmla="*/ 236933 w 11272870"/>
              <a:gd name="connsiteY1" fmla="*/ 0 h 681039"/>
              <a:gd name="connsiteX2" fmla="*/ 11035937 w 11272870"/>
              <a:gd name="connsiteY2" fmla="*/ 0 h 681039"/>
              <a:gd name="connsiteX3" fmla="*/ 11272870 w 11272870"/>
              <a:gd name="connsiteY3" fmla="*/ 681039 h 681039"/>
              <a:gd name="connsiteX4" fmla="*/ 0 w 11272870"/>
              <a:gd name="connsiteY4" fmla="*/ 681039 h 681039"/>
              <a:gd name="connsiteX0" fmla="*/ 639367 w 11035937"/>
              <a:gd name="connsiteY0" fmla="*/ 776289 h 776289"/>
              <a:gd name="connsiteX1" fmla="*/ 0 w 11035937"/>
              <a:gd name="connsiteY1" fmla="*/ 0 h 776289"/>
              <a:gd name="connsiteX2" fmla="*/ 10799004 w 11035937"/>
              <a:gd name="connsiteY2" fmla="*/ 0 h 776289"/>
              <a:gd name="connsiteX3" fmla="*/ 11035937 w 11035937"/>
              <a:gd name="connsiteY3" fmla="*/ 681039 h 776289"/>
              <a:gd name="connsiteX4" fmla="*/ 639367 w 11035937"/>
              <a:gd name="connsiteY4" fmla="*/ 776289 h 776289"/>
              <a:gd name="connsiteX0" fmla="*/ 86917 w 11035937"/>
              <a:gd name="connsiteY0" fmla="*/ 690564 h 690564"/>
              <a:gd name="connsiteX1" fmla="*/ 0 w 11035937"/>
              <a:gd name="connsiteY1" fmla="*/ 0 h 690564"/>
              <a:gd name="connsiteX2" fmla="*/ 10799004 w 11035937"/>
              <a:gd name="connsiteY2" fmla="*/ 0 h 690564"/>
              <a:gd name="connsiteX3" fmla="*/ 11035937 w 11035937"/>
              <a:gd name="connsiteY3" fmla="*/ 681039 h 690564"/>
              <a:gd name="connsiteX4" fmla="*/ 86917 w 11035937"/>
              <a:gd name="connsiteY4" fmla="*/ 690564 h 690564"/>
              <a:gd name="connsiteX0" fmla="*/ 10717 w 10959737"/>
              <a:gd name="connsiteY0" fmla="*/ 690564 h 690564"/>
              <a:gd name="connsiteX1" fmla="*/ 0 w 10959737"/>
              <a:gd name="connsiteY1" fmla="*/ 9525 h 690564"/>
              <a:gd name="connsiteX2" fmla="*/ 10722804 w 10959737"/>
              <a:gd name="connsiteY2" fmla="*/ 0 h 690564"/>
              <a:gd name="connsiteX3" fmla="*/ 10959737 w 10959737"/>
              <a:gd name="connsiteY3" fmla="*/ 681039 h 690564"/>
              <a:gd name="connsiteX4" fmla="*/ 10717 w 10959737"/>
              <a:gd name="connsiteY4" fmla="*/ 690564 h 690564"/>
              <a:gd name="connsiteX0" fmla="*/ 1480 w 10959737"/>
              <a:gd name="connsiteY0" fmla="*/ 709037 h 709037"/>
              <a:gd name="connsiteX1" fmla="*/ 0 w 10959737"/>
              <a:gd name="connsiteY1" fmla="*/ 9525 h 709037"/>
              <a:gd name="connsiteX2" fmla="*/ 10722804 w 10959737"/>
              <a:gd name="connsiteY2" fmla="*/ 0 h 709037"/>
              <a:gd name="connsiteX3" fmla="*/ 10959737 w 10959737"/>
              <a:gd name="connsiteY3" fmla="*/ 681039 h 709037"/>
              <a:gd name="connsiteX4" fmla="*/ 1480 w 10959737"/>
              <a:gd name="connsiteY4" fmla="*/ 709037 h 70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737" h="709037">
                <a:moveTo>
                  <a:pt x="1480" y="709037"/>
                </a:moveTo>
                <a:cubicBezTo>
                  <a:pt x="987" y="475866"/>
                  <a:pt x="493" y="242696"/>
                  <a:pt x="0" y="9525"/>
                </a:cubicBezTo>
                <a:lnTo>
                  <a:pt x="10722804" y="0"/>
                </a:lnTo>
                <a:lnTo>
                  <a:pt x="10959737" y="681039"/>
                </a:lnTo>
                <a:lnTo>
                  <a:pt x="1480" y="7090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8"/>
          <p:cNvSpPr/>
          <p:nvPr userDrawn="1"/>
        </p:nvSpPr>
        <p:spPr>
          <a:xfrm flipH="1">
            <a:off x="11294074" y="6176964"/>
            <a:ext cx="907536" cy="681038"/>
          </a:xfrm>
          <a:custGeom>
            <a:avLst/>
            <a:gdLst>
              <a:gd name="connsiteX0" fmla="*/ 0 w 10762735"/>
              <a:gd name="connsiteY0" fmla="*/ 0 h 514831"/>
              <a:gd name="connsiteX1" fmla="*/ 10762735 w 10762735"/>
              <a:gd name="connsiteY1" fmla="*/ 0 h 514831"/>
              <a:gd name="connsiteX2" fmla="*/ 10762735 w 10762735"/>
              <a:gd name="connsiteY2" fmla="*/ 514831 h 514831"/>
              <a:gd name="connsiteX3" fmla="*/ 0 w 10762735"/>
              <a:gd name="connsiteY3" fmla="*/ 514831 h 514831"/>
              <a:gd name="connsiteX4" fmla="*/ 0 w 10762735"/>
              <a:gd name="connsiteY4" fmla="*/ 0 h 514831"/>
              <a:gd name="connsiteX0" fmla="*/ 0 w 10960443"/>
              <a:gd name="connsiteY0" fmla="*/ 0 h 514831"/>
              <a:gd name="connsiteX1" fmla="*/ 10762735 w 10960443"/>
              <a:gd name="connsiteY1" fmla="*/ 0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12357 h 527188"/>
              <a:gd name="connsiteX1" fmla="*/ 10552671 w 10960443"/>
              <a:gd name="connsiteY1" fmla="*/ 0 h 527188"/>
              <a:gd name="connsiteX2" fmla="*/ 10960443 w 10960443"/>
              <a:gd name="connsiteY2" fmla="*/ 514831 h 527188"/>
              <a:gd name="connsiteX3" fmla="*/ 0 w 10960443"/>
              <a:gd name="connsiteY3" fmla="*/ 527188 h 527188"/>
              <a:gd name="connsiteX4" fmla="*/ 0 w 10960443"/>
              <a:gd name="connsiteY4" fmla="*/ 12357 h 527188"/>
              <a:gd name="connsiteX0" fmla="*/ 0 w 10960443"/>
              <a:gd name="connsiteY0" fmla="*/ 0 h 514831"/>
              <a:gd name="connsiteX1" fmla="*/ 10725666 w 10960443"/>
              <a:gd name="connsiteY1" fmla="*/ 49426 h 514831"/>
              <a:gd name="connsiteX2" fmla="*/ 10960443 w 10960443"/>
              <a:gd name="connsiteY2" fmla="*/ 502474 h 514831"/>
              <a:gd name="connsiteX3" fmla="*/ 0 w 10960443"/>
              <a:gd name="connsiteY3" fmla="*/ 514831 h 514831"/>
              <a:gd name="connsiteX4" fmla="*/ 0 w 10960443"/>
              <a:gd name="connsiteY4" fmla="*/ 0 h 514831"/>
              <a:gd name="connsiteX0" fmla="*/ 0 w 10960443"/>
              <a:gd name="connsiteY0" fmla="*/ 86499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86499 h 465405"/>
              <a:gd name="connsiteX0" fmla="*/ 0 w 10960443"/>
              <a:gd name="connsiteY0" fmla="*/ 12358 h 465405"/>
              <a:gd name="connsiteX1" fmla="*/ 10725666 w 10960443"/>
              <a:gd name="connsiteY1" fmla="*/ 0 h 465405"/>
              <a:gd name="connsiteX2" fmla="*/ 10960443 w 10960443"/>
              <a:gd name="connsiteY2" fmla="*/ 453048 h 465405"/>
              <a:gd name="connsiteX3" fmla="*/ 0 w 10960443"/>
              <a:gd name="connsiteY3" fmla="*/ 465405 h 465405"/>
              <a:gd name="connsiteX4" fmla="*/ 0 w 10960443"/>
              <a:gd name="connsiteY4" fmla="*/ 12358 h 465405"/>
              <a:gd name="connsiteX0" fmla="*/ 0 w 11133438"/>
              <a:gd name="connsiteY0" fmla="*/ 12358 h 910248"/>
              <a:gd name="connsiteX1" fmla="*/ 10725666 w 11133438"/>
              <a:gd name="connsiteY1" fmla="*/ 0 h 910248"/>
              <a:gd name="connsiteX2" fmla="*/ 11133438 w 11133438"/>
              <a:gd name="connsiteY2" fmla="*/ 910248 h 910248"/>
              <a:gd name="connsiteX3" fmla="*/ 0 w 11133438"/>
              <a:gd name="connsiteY3" fmla="*/ 465405 h 910248"/>
              <a:gd name="connsiteX4" fmla="*/ 0 w 11133438"/>
              <a:gd name="connsiteY4" fmla="*/ 12358 h 910248"/>
              <a:gd name="connsiteX0" fmla="*/ 0 w 10972800"/>
              <a:gd name="connsiteY0" fmla="*/ 12358 h 477761"/>
              <a:gd name="connsiteX1" fmla="*/ 10725666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8367337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2358 h 477761"/>
              <a:gd name="connsiteX1" fmla="*/ 6156404 w 10972800"/>
              <a:gd name="connsiteY1" fmla="*/ 0 h 477761"/>
              <a:gd name="connsiteX2" fmla="*/ 10972800 w 10972800"/>
              <a:gd name="connsiteY2" fmla="*/ 477761 h 477761"/>
              <a:gd name="connsiteX3" fmla="*/ 0 w 10972800"/>
              <a:gd name="connsiteY3" fmla="*/ 465405 h 477761"/>
              <a:gd name="connsiteX4" fmla="*/ 0 w 10972800"/>
              <a:gd name="connsiteY4" fmla="*/ 12358 h 477761"/>
              <a:gd name="connsiteX0" fmla="*/ 0 w 10972800"/>
              <a:gd name="connsiteY0" fmla="*/ 1 h 465404"/>
              <a:gd name="connsiteX1" fmla="*/ 7335570 w 10972800"/>
              <a:gd name="connsiteY1" fmla="*/ 0 h 465404"/>
              <a:gd name="connsiteX2" fmla="*/ 10972800 w 10972800"/>
              <a:gd name="connsiteY2" fmla="*/ 465404 h 465404"/>
              <a:gd name="connsiteX3" fmla="*/ 0 w 10972800"/>
              <a:gd name="connsiteY3" fmla="*/ 453048 h 465404"/>
              <a:gd name="connsiteX4" fmla="*/ 0 w 10972800"/>
              <a:gd name="connsiteY4" fmla="*/ 1 h 465404"/>
              <a:gd name="connsiteX0" fmla="*/ 0 w 7435303"/>
              <a:gd name="connsiteY0" fmla="*/ 1 h 453048"/>
              <a:gd name="connsiteX1" fmla="*/ 7335570 w 7435303"/>
              <a:gd name="connsiteY1" fmla="*/ 0 h 453048"/>
              <a:gd name="connsiteX2" fmla="*/ 7435303 w 7435303"/>
              <a:gd name="connsiteY2" fmla="*/ 453047 h 453048"/>
              <a:gd name="connsiteX3" fmla="*/ 0 w 7435303"/>
              <a:gd name="connsiteY3" fmla="*/ 453048 h 453048"/>
              <a:gd name="connsiteX4" fmla="*/ 0 w 7435303"/>
              <a:gd name="connsiteY4" fmla="*/ 1 h 453048"/>
              <a:gd name="connsiteX0" fmla="*/ 0 w 10825414"/>
              <a:gd name="connsiteY0" fmla="*/ 1 h 453048"/>
              <a:gd name="connsiteX1" fmla="*/ 7335570 w 10825414"/>
              <a:gd name="connsiteY1" fmla="*/ 0 h 453048"/>
              <a:gd name="connsiteX2" fmla="*/ 10825414 w 10825414"/>
              <a:gd name="connsiteY2" fmla="*/ 453047 h 453048"/>
              <a:gd name="connsiteX3" fmla="*/ 0 w 10825414"/>
              <a:gd name="connsiteY3" fmla="*/ 453048 h 453048"/>
              <a:gd name="connsiteX4" fmla="*/ 0 w 10825414"/>
              <a:gd name="connsiteY4" fmla="*/ 1 h 453048"/>
              <a:gd name="connsiteX0" fmla="*/ 0 w 10825414"/>
              <a:gd name="connsiteY0" fmla="*/ 0 h 453047"/>
              <a:gd name="connsiteX1" fmla="*/ 8025363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456478 w 10825414"/>
              <a:gd name="connsiteY1" fmla="*/ 3077 h 453047"/>
              <a:gd name="connsiteX2" fmla="*/ 10825414 w 10825414"/>
              <a:gd name="connsiteY2" fmla="*/ 453046 h 453047"/>
              <a:gd name="connsiteX3" fmla="*/ 0 w 10825414"/>
              <a:gd name="connsiteY3" fmla="*/ 453047 h 453047"/>
              <a:gd name="connsiteX4" fmla="*/ 0 w 10825414"/>
              <a:gd name="connsiteY4" fmla="*/ 0 h 453047"/>
              <a:gd name="connsiteX0" fmla="*/ 0 w 10825414"/>
              <a:gd name="connsiteY0" fmla="*/ 0 h 453047"/>
              <a:gd name="connsiteX1" fmla="*/ 8370260 w 10825414"/>
              <a:gd name="connsiteY1" fmla="*/ 79 h 453047"/>
              <a:gd name="connsiteX2" fmla="*/ 10825414 w 10825414"/>
              <a:gd name="connsiteY2" fmla="*/ 453046 h 453047"/>
              <a:gd name="connsiteX3" fmla="*/ 0 w 10825414"/>
              <a:gd name="connsiteY3" fmla="*/ 453047 h 453047"/>
              <a:gd name="connsiteX4" fmla="*/ 0 w 10825414"/>
              <a:gd name="connsiteY4" fmla="*/ 0 h 453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5414" h="453047">
                <a:moveTo>
                  <a:pt x="0" y="0"/>
                </a:moveTo>
                <a:lnTo>
                  <a:pt x="8370260" y="79"/>
                </a:lnTo>
                <a:lnTo>
                  <a:pt x="10825414" y="453046"/>
                </a:lnTo>
                <a:lnTo>
                  <a:pt x="0" y="45304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304800" y="575555"/>
            <a:ext cx="11658600" cy="704987"/>
          </a:xfrm>
          <a:prstGeom prst="rect">
            <a:avLst/>
          </a:prstGeom>
        </p:spPr>
        <p:txBody>
          <a:bodyPr>
            <a:normAutofit/>
          </a:bodyPr>
          <a:lstStyle>
            <a:lvl1pPr>
              <a:defRPr sz="4400">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1926"/>
            <a:ext cx="11658600" cy="4351338"/>
          </a:xfrm>
          <a:prstGeom prst="rect">
            <a:avLst/>
          </a:prstGeo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77078"/>
            <a:ext cx="165100" cy="90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userDrawn="1"/>
        </p:nvSpPr>
        <p:spPr>
          <a:xfrm>
            <a:off x="8509342" y="6562143"/>
            <a:ext cx="2286000" cy="184666"/>
          </a:xfrm>
          <a:prstGeom prst="rect">
            <a:avLst/>
          </a:prstGeom>
          <a:noFill/>
        </p:spPr>
        <p:txBody>
          <a:bodyPr wrap="square" rtlCol="0">
            <a:spAutoFit/>
          </a:bodyPr>
          <a:lstStyle/>
          <a:p>
            <a:pPr algn="r"/>
            <a:r>
              <a:rPr lang="en-US" sz="600" dirty="0" smtClean="0">
                <a:solidFill>
                  <a:srgbClr val="FFFFFF"/>
                </a:solidFill>
                <a:latin typeface="Arial" pitchFamily="34" charset="0"/>
                <a:cs typeface="Arial" pitchFamily="34" charset="0"/>
              </a:rPr>
              <a:t>© 2016 Valmont Industries, Inc. All rights reserved.</a:t>
            </a:r>
            <a:endParaRPr lang="en-US" sz="600" dirty="0">
              <a:solidFill>
                <a:srgbClr val="FFFFFF"/>
              </a:solidFill>
              <a:latin typeface="Arial" pitchFamily="34" charset="0"/>
              <a:cs typeface="Arial" pitchFamily="34" charset="0"/>
            </a:endParaRPr>
          </a:p>
        </p:txBody>
      </p:sp>
      <p:pic>
        <p:nvPicPr>
          <p:cNvPr id="12" name="Picture 11" descr="Structures_white.wmf"/>
          <p:cNvPicPr>
            <a:picLocks noChangeAspect="1"/>
          </p:cNvPicPr>
          <p:nvPr userDrawn="1"/>
        </p:nvPicPr>
        <p:blipFill>
          <a:blip r:embed="rId2" cstate="print"/>
          <a:stretch>
            <a:fillRect/>
          </a:stretch>
        </p:blipFill>
        <p:spPr>
          <a:xfrm>
            <a:off x="946672" y="6347414"/>
            <a:ext cx="1339328" cy="346908"/>
          </a:xfrm>
          <a:prstGeom prst="rect">
            <a:avLst/>
          </a:prstGeom>
        </p:spPr>
      </p:pic>
    </p:spTree>
    <p:extLst>
      <p:ext uri="{BB962C8B-B14F-4D97-AF65-F5344CB8AC3E}">
        <p14:creationId xmlns:p14="http://schemas.microsoft.com/office/powerpoint/2010/main" val="2460199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1829" y="0"/>
            <a:ext cx="7240172" cy="6858000"/>
          </a:xfrm>
          <a:prstGeom prst="rect">
            <a:avLst/>
          </a:prstGeom>
        </p:spPr>
      </p:pic>
      <p:sp>
        <p:nvSpPr>
          <p:cNvPr id="16" name="Freeform 15"/>
          <p:cNvSpPr/>
          <p:nvPr/>
        </p:nvSpPr>
        <p:spPr>
          <a:xfrm rot="19340334">
            <a:off x="7141866" y="-1271621"/>
            <a:ext cx="956457" cy="9401242"/>
          </a:xfrm>
          <a:custGeom>
            <a:avLst/>
            <a:gdLst>
              <a:gd name="connsiteX0" fmla="*/ 956457 w 956457"/>
              <a:gd name="connsiteY0" fmla="*/ 738197 h 9401242"/>
              <a:gd name="connsiteX1" fmla="*/ 956457 w 956457"/>
              <a:gd name="connsiteY1" fmla="*/ 9401242 h 9401242"/>
              <a:gd name="connsiteX2" fmla="*/ 0 w 956457"/>
              <a:gd name="connsiteY2" fmla="*/ 8663045 h 9401242"/>
              <a:gd name="connsiteX3" fmla="*/ 0 w 956457"/>
              <a:gd name="connsiteY3" fmla="*/ 0 h 9401242"/>
            </a:gdLst>
            <a:ahLst/>
            <a:cxnLst>
              <a:cxn ang="0">
                <a:pos x="connsiteX0" y="connsiteY0"/>
              </a:cxn>
              <a:cxn ang="0">
                <a:pos x="connsiteX1" y="connsiteY1"/>
              </a:cxn>
              <a:cxn ang="0">
                <a:pos x="connsiteX2" y="connsiteY2"/>
              </a:cxn>
              <a:cxn ang="0">
                <a:pos x="connsiteX3" y="connsiteY3"/>
              </a:cxn>
            </a:cxnLst>
            <a:rect l="l" t="t" r="r" b="b"/>
            <a:pathLst>
              <a:path w="956457" h="9401242">
                <a:moveTo>
                  <a:pt x="956457" y="738197"/>
                </a:moveTo>
                <a:lnTo>
                  <a:pt x="956457" y="9401242"/>
                </a:lnTo>
                <a:lnTo>
                  <a:pt x="0" y="8663045"/>
                </a:lnTo>
                <a:lnTo>
                  <a:pt x="0" y="0"/>
                </a:lnTo>
                <a:close/>
              </a:path>
            </a:pathLst>
          </a:custGeom>
          <a:gradFill flip="none" rotWithShape="1">
            <a:gsLst>
              <a:gs pos="95000">
                <a:srgbClr val="676464"/>
              </a:gs>
              <a:gs pos="0">
                <a:schemeClr val="bg1">
                  <a:lumMod val="50000"/>
                  <a:alpha val="0"/>
                </a:schemeClr>
              </a:gs>
              <a:gs pos="100000">
                <a:schemeClr val="tx1">
                  <a:lumMod val="68000"/>
                  <a:lumOff val="32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Freeform 6"/>
          <p:cNvSpPr/>
          <p:nvPr userDrawn="1"/>
        </p:nvSpPr>
        <p:spPr>
          <a:xfrm>
            <a:off x="0" y="1"/>
            <a:ext cx="10318750" cy="6857999"/>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Subtitle 2"/>
          <p:cNvSpPr>
            <a:spLocks noGrp="1"/>
          </p:cNvSpPr>
          <p:nvPr>
            <p:ph type="subTitle" idx="1" hasCustomPrompt="1"/>
          </p:nvPr>
        </p:nvSpPr>
        <p:spPr>
          <a:xfrm>
            <a:off x="114523" y="5316926"/>
            <a:ext cx="6984776" cy="509064"/>
          </a:xfrm>
          <a:prstGeom prst="rect">
            <a:avLst/>
          </a:prstGeom>
        </p:spPr>
        <p:txBody>
          <a:bodyPr vert="horz" lIns="91440" tIns="45720" rIns="91440" bIns="45720" rtlCol="0">
            <a:normAutofit/>
          </a:bodyPr>
          <a:lstStyle>
            <a:lvl1pPr algn="ctr">
              <a:defRPr lang="en-US" sz="2400" dirty="0">
                <a:solidFill>
                  <a:schemeClr val="accent6"/>
                </a:solidFill>
              </a:defRPr>
            </a:lvl1pPr>
          </a:lstStyle>
          <a:p>
            <a:pPr marL="0" lvl="0" indent="0">
              <a:buNone/>
            </a:pPr>
            <a:r>
              <a:rPr lang="en-US" dirty="0" smtClean="0"/>
              <a:t>Insert Subtitle Here</a:t>
            </a:r>
            <a:endParaRPr lang="en-US" dirty="0"/>
          </a:p>
        </p:txBody>
      </p:sp>
      <p:sp>
        <p:nvSpPr>
          <p:cNvPr id="10" name="Date Placeholder 3"/>
          <p:cNvSpPr>
            <a:spLocks noGrp="1"/>
          </p:cNvSpPr>
          <p:nvPr>
            <p:ph type="dt" sz="half" idx="10"/>
          </p:nvPr>
        </p:nvSpPr>
        <p:spPr>
          <a:xfrm>
            <a:off x="114670" y="6356350"/>
            <a:ext cx="1410226" cy="365125"/>
          </a:xfrm>
          <a:prstGeom prst="rect">
            <a:avLst/>
          </a:prstGeom>
        </p:spPr>
        <p:txBody>
          <a:bodyPr/>
          <a:lstStyle/>
          <a:p>
            <a:fld id="{94F724BC-B61C-4FC3-A6E6-A6F20AAE3D66}" type="datetimeFigureOut">
              <a:rPr lang="en-US" smtClean="0"/>
              <a:t>11/14/2017</a:t>
            </a:fld>
            <a:endParaRPr lang="en-US" dirty="0"/>
          </a:p>
        </p:txBody>
      </p:sp>
      <p:sp>
        <p:nvSpPr>
          <p:cNvPr id="11" name="Footer Placeholder 4"/>
          <p:cNvSpPr>
            <a:spLocks noGrp="1"/>
          </p:cNvSpPr>
          <p:nvPr>
            <p:ph type="ftr" sz="quarter" idx="11"/>
          </p:nvPr>
        </p:nvSpPr>
        <p:spPr>
          <a:xfrm>
            <a:off x="2984499" y="6356350"/>
            <a:ext cx="4114800" cy="365125"/>
          </a:xfrm>
          <a:prstGeom prst="rect">
            <a:avLst/>
          </a:prstGeom>
        </p:spPr>
        <p:txBody>
          <a:bodyPr/>
          <a:lstStyle>
            <a:lvl1pPr algn="r">
              <a:defRPr/>
            </a:lvl1pPr>
          </a:lstStyle>
          <a:p>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87" y="6378219"/>
            <a:ext cx="1339328" cy="343643"/>
          </a:xfrm>
          <a:prstGeom prst="rect">
            <a:avLst/>
          </a:prstGeom>
        </p:spPr>
      </p:pic>
      <p:sp>
        <p:nvSpPr>
          <p:cNvPr id="24" name="Title 1"/>
          <p:cNvSpPr>
            <a:spLocks noGrp="1"/>
          </p:cNvSpPr>
          <p:nvPr>
            <p:ph type="ctrTitle" hasCustomPrompt="1"/>
          </p:nvPr>
        </p:nvSpPr>
        <p:spPr>
          <a:xfrm>
            <a:off x="119336" y="3320367"/>
            <a:ext cx="6984776" cy="1102139"/>
          </a:xfrm>
          <a:prstGeom prst="rect">
            <a:avLst/>
          </a:prstGeom>
        </p:spPr>
        <p:txBody>
          <a:bodyPr vert="horz" lIns="91440" tIns="45720" rIns="91440" bIns="45720" rtlCol="0" anchor="b">
            <a:normAutofit/>
          </a:bodyPr>
          <a:lstStyle>
            <a:lvl1pPr algn="ctr">
              <a:defRPr lang="en-US" sz="6000">
                <a:solidFill>
                  <a:schemeClr val="accent3"/>
                </a:solidFill>
              </a:defRPr>
            </a:lvl1pPr>
          </a:lstStyle>
          <a:p>
            <a:pPr marL="0" lvl="0"/>
            <a:r>
              <a:rPr lang="en-US" dirty="0" smtClean="0"/>
              <a:t>Coffee Break!</a:t>
            </a:r>
            <a:endParaRPr lang="en-US" dirty="0"/>
          </a:p>
        </p:txBody>
      </p:sp>
    </p:spTree>
    <p:extLst>
      <p:ext uri="{BB962C8B-B14F-4D97-AF65-F5344CB8AC3E}">
        <p14:creationId xmlns:p14="http://schemas.microsoft.com/office/powerpoint/2010/main" val="34881284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1524000" y="1122363"/>
            <a:ext cx="9144000" cy="2387600"/>
          </a:xfrm>
          <a:prstGeom prst="rect">
            <a:avLst/>
          </a:prstGeom>
        </p:spPr>
        <p:txBody>
          <a:bodyPr anchor="b"/>
          <a:lstStyle>
            <a:lvl1pPr algn="ctr">
              <a:defRPr sz="6000">
                <a:solidFill>
                  <a:schemeClr val="bg1"/>
                </a:solidFill>
              </a:defRPr>
            </a:lvl1pPr>
          </a:lstStyle>
          <a:p>
            <a:r>
              <a:rPr lang="en-US" dirty="0" smtClean="0"/>
              <a:t>THANK YOU!</a:t>
            </a:r>
            <a:endParaRPr lang="en-US" dirty="0"/>
          </a:p>
        </p:txBody>
      </p:sp>
      <p:sp>
        <p:nvSpPr>
          <p:cNvPr id="7"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valmontstructures.com</a:t>
            </a:r>
            <a:endParaRPr lang="en-US" dirty="0"/>
          </a:p>
        </p:txBody>
      </p:sp>
      <p:pic>
        <p:nvPicPr>
          <p:cNvPr id="9" name="Picture 8">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13" y="6230817"/>
            <a:ext cx="1627773" cy="417652"/>
          </a:xfrm>
          <a:prstGeom prst="rect">
            <a:avLst/>
          </a:prstGeom>
        </p:spPr>
      </p:pic>
      <p:sp>
        <p:nvSpPr>
          <p:cNvPr id="14" name="TextBox 13"/>
          <p:cNvSpPr txBox="1"/>
          <p:nvPr userDrawn="1"/>
        </p:nvSpPr>
        <p:spPr>
          <a:xfrm>
            <a:off x="9628014" y="6538912"/>
            <a:ext cx="2286000" cy="184666"/>
          </a:xfrm>
          <a:prstGeom prst="rect">
            <a:avLst/>
          </a:prstGeom>
          <a:noFill/>
        </p:spPr>
        <p:txBody>
          <a:bodyPr wrap="square" rtlCol="0">
            <a:spAutoFit/>
          </a:bodyPr>
          <a:lstStyle/>
          <a:p>
            <a:pPr algn="r"/>
            <a:r>
              <a:rPr lang="en-US" sz="600" dirty="0" smtClean="0">
                <a:latin typeface="Arial" pitchFamily="34" charset="0"/>
                <a:cs typeface="Arial" pitchFamily="34" charset="0"/>
              </a:rPr>
              <a:t>©</a:t>
            </a:r>
            <a:r>
              <a:rPr lang="en-US" sz="600" baseline="0" dirty="0" smtClean="0">
                <a:latin typeface="Arial" pitchFamily="34" charset="0"/>
                <a:cs typeface="Arial" pitchFamily="34" charset="0"/>
              </a:rPr>
              <a:t> 2016 Valmont Industries, Inc. All rights reserved.</a:t>
            </a:r>
            <a:endParaRPr lang="en-US" sz="600" dirty="0">
              <a:latin typeface="Arial" pitchFamily="34" charset="0"/>
              <a:cs typeface="Arial" pitchFamily="34" charset="0"/>
            </a:endParaRPr>
          </a:p>
        </p:txBody>
      </p:sp>
      <p:sp>
        <p:nvSpPr>
          <p:cNvPr id="11" name="Rectangle 10"/>
          <p:cNvSpPr/>
          <p:nvPr userDrawn="1"/>
        </p:nvSpPr>
        <p:spPr>
          <a:xfrm>
            <a:off x="3279773" y="1127126"/>
            <a:ext cx="5632451" cy="41529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68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p:nvSpPr>
        <p:spPr>
          <a:xfrm>
            <a:off x="0" y="477078"/>
            <a:ext cx="165100" cy="9011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8509342" y="6562143"/>
            <a:ext cx="2286000" cy="184666"/>
          </a:xfrm>
          <a:prstGeom prst="rect">
            <a:avLst/>
          </a:prstGeom>
          <a:noFill/>
        </p:spPr>
        <p:txBody>
          <a:bodyPr wrap="square" rtlCol="0">
            <a:spAutoFit/>
          </a:bodyPr>
          <a:lstStyle/>
          <a:p>
            <a:pPr algn="r"/>
            <a:r>
              <a:rPr lang="en-US" sz="600" dirty="0" smtClean="0">
                <a:solidFill>
                  <a:srgbClr val="FFFFFF"/>
                </a:solidFill>
                <a:latin typeface="Arial" pitchFamily="34" charset="0"/>
                <a:cs typeface="Arial" pitchFamily="34" charset="0"/>
              </a:rPr>
              <a:t>© 2016 Valmont Industries, Inc. All rights reserved.</a:t>
            </a:r>
            <a:endParaRPr lang="en-US" sz="600" dirty="0">
              <a:solidFill>
                <a:srgbClr val="FFFFFF"/>
              </a:solidFill>
              <a:latin typeface="Arial" pitchFamily="34" charset="0"/>
              <a:cs typeface="Arial"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8495" y="6270471"/>
            <a:ext cx="1496637" cy="384005"/>
          </a:xfrm>
          <a:prstGeom prst="rect">
            <a:avLst/>
          </a:prstGeom>
        </p:spPr>
      </p:pic>
    </p:spTree>
    <p:extLst>
      <p:ext uri="{BB962C8B-B14F-4D97-AF65-F5344CB8AC3E}">
        <p14:creationId xmlns:p14="http://schemas.microsoft.com/office/powerpoint/2010/main" val="3360444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18445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7" r:id="rId4"/>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E3E94F62-C4C2-4A25-A6A7-574E99DD074E}" type="datetime1">
              <a:rPr lang="en-US" smtClean="0">
                <a:solidFill>
                  <a:srgbClr val="000000">
                    <a:tint val="75000"/>
                  </a:srgbClr>
                </a:solidFill>
              </a:rPr>
              <a:pPr/>
              <a:t>11/14/2017</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E45F3E5A-D972-B34D-A858-AD56261B5C2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63054923"/>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candace.hanway@valmont.com" TargetMode="External"/><Relationship Id="rId2" Type="http://schemas.openxmlformats.org/officeDocument/2006/relationships/hyperlink" Target="mailto:tgregory@valmont.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909" y="4157435"/>
            <a:ext cx="5195891" cy="1172630"/>
          </a:xfrm>
        </p:spPr>
        <p:txBody>
          <a:bodyPr>
            <a:noAutofit/>
          </a:bodyPr>
          <a:lstStyle/>
          <a:p>
            <a:r>
              <a:rPr lang="en-US" sz="3600" b="0" dirty="0" smtClean="0">
                <a:latin typeface="+mn-lt"/>
                <a:cs typeface="Calibri" panose="020F0502020204030204" pitchFamily="34" charset="0"/>
              </a:rPr>
              <a:t>How to Read Valmont Drawings</a:t>
            </a:r>
            <a:endParaRPr lang="en-US" sz="3600" dirty="0">
              <a:latin typeface="+mn-lt"/>
            </a:endParaRPr>
          </a:p>
        </p:txBody>
      </p:sp>
    </p:spTree>
    <p:extLst>
      <p:ext uri="{BB962C8B-B14F-4D97-AF65-F5344CB8AC3E}">
        <p14:creationId xmlns:p14="http://schemas.microsoft.com/office/powerpoint/2010/main" val="2658726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6683" y="1281113"/>
            <a:ext cx="8412480" cy="5376672"/>
          </a:xfrm>
          <a:prstGeom prst="rect">
            <a:avLst/>
          </a:prstGeom>
        </p:spPr>
      </p:pic>
      <p:sp>
        <p:nvSpPr>
          <p:cNvPr id="4"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2D Marketing Illustration</a:t>
            </a:r>
            <a:endParaRPr lang="en-US" i="1" dirty="0"/>
          </a:p>
        </p:txBody>
      </p:sp>
    </p:spTree>
    <p:extLst>
      <p:ext uri="{BB962C8B-B14F-4D97-AF65-F5344CB8AC3E}">
        <p14:creationId xmlns:p14="http://schemas.microsoft.com/office/powerpoint/2010/main" val="4050488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9696" y="1281113"/>
            <a:ext cx="8409041" cy="5376672"/>
          </a:xfrm>
          <a:prstGeom prst="rect">
            <a:avLst/>
          </a:prstGeom>
        </p:spPr>
      </p:pic>
      <p:sp>
        <p:nvSpPr>
          <p:cNvPr id="6"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2D Marketing Illustration</a:t>
            </a:r>
            <a:endParaRPr lang="en-US" i="1" dirty="0"/>
          </a:p>
        </p:txBody>
      </p:sp>
    </p:spTree>
    <p:extLst>
      <p:ext uri="{BB962C8B-B14F-4D97-AF65-F5344CB8AC3E}">
        <p14:creationId xmlns:p14="http://schemas.microsoft.com/office/powerpoint/2010/main" val="142340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957798" y="1537175"/>
            <a:ext cx="3911937" cy="5057839"/>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15" y="1537175"/>
            <a:ext cx="3908330" cy="5057839"/>
          </a:xfrm>
          <a:prstGeom prst="rect">
            <a:avLst/>
          </a:prstGeom>
          <a:ln>
            <a:solidFill>
              <a:schemeClr val="tx1"/>
            </a:solidFill>
          </a:ln>
        </p:spPr>
      </p:pic>
      <p:sp>
        <p:nvSpPr>
          <p:cNvPr id="7"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a:t>3</a:t>
            </a:r>
            <a:r>
              <a:rPr lang="en-US" i="1" dirty="0" smtClean="0"/>
              <a:t>D Marketing Illustration</a:t>
            </a:r>
            <a:endParaRPr lang="en-US" i="1" dirty="0"/>
          </a:p>
        </p:txBody>
      </p:sp>
    </p:spTree>
    <p:extLst>
      <p:ext uri="{BB962C8B-B14F-4D97-AF65-F5344CB8AC3E}">
        <p14:creationId xmlns:p14="http://schemas.microsoft.com/office/powerpoint/2010/main" val="3920018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4435"/>
            <a:ext cx="11658600" cy="4351338"/>
          </a:xfrm>
        </p:spPr>
        <p:txBody>
          <a:bodyPr/>
          <a:lstStyle/>
          <a:p>
            <a:pPr lvl="2"/>
            <a:r>
              <a:rPr lang="en-US" sz="2000" b="1" dirty="0"/>
              <a:t>Sales </a:t>
            </a:r>
            <a:r>
              <a:rPr lang="en-US" sz="2000" b="1" dirty="0" smtClean="0"/>
              <a:t>Proposal</a:t>
            </a:r>
            <a:endParaRPr lang="en-US" sz="2000" b="1" dirty="0"/>
          </a:p>
          <a:p>
            <a:pPr lvl="2"/>
            <a:r>
              <a:rPr lang="en-US" sz="2000" b="1" dirty="0" smtClean="0"/>
              <a:t>Application:</a:t>
            </a:r>
            <a:r>
              <a:rPr lang="en-US" sz="2000" dirty="0" smtClean="0"/>
              <a:t> Drawing </a:t>
            </a:r>
            <a:r>
              <a:rPr lang="en-US" sz="2000" dirty="0"/>
              <a:t>support for </a:t>
            </a:r>
            <a:r>
              <a:rPr lang="en-US" sz="2000" dirty="0" smtClean="0"/>
              <a:t>quotes</a:t>
            </a:r>
          </a:p>
          <a:p>
            <a:pPr lvl="2"/>
            <a:r>
              <a:rPr lang="en-US" sz="2000" b="1" dirty="0" smtClean="0"/>
              <a:t>Typical </a:t>
            </a:r>
            <a:r>
              <a:rPr lang="en-US" sz="2000" b="1" dirty="0"/>
              <a:t>Lead </a:t>
            </a:r>
            <a:r>
              <a:rPr lang="en-US" sz="2000" b="1" dirty="0" smtClean="0"/>
              <a:t>Time: </a:t>
            </a:r>
            <a:r>
              <a:rPr lang="en-US" sz="2000" dirty="0" smtClean="0"/>
              <a:t>5 </a:t>
            </a:r>
            <a:r>
              <a:rPr lang="en-US" sz="2000" dirty="0"/>
              <a:t>working </a:t>
            </a:r>
            <a:r>
              <a:rPr lang="en-US" sz="2000" dirty="0" smtClean="0"/>
              <a:t>days</a:t>
            </a:r>
          </a:p>
          <a:p>
            <a:pPr lvl="2"/>
            <a:endParaRPr lang="en-US" sz="2000" dirty="0"/>
          </a:p>
          <a:p>
            <a:pPr lvl="2"/>
            <a:r>
              <a:rPr lang="en-US" sz="2000" dirty="0"/>
              <a:t>A detailed drawing created during the quote stage to assist the agent and Valmont in securing the order.  Sales Proposals often lack some of the necessary details that have yet to be defined.  This type of drawing lacks the details necessary for Valmont to release for manufacturing</a:t>
            </a:r>
            <a:r>
              <a:rPr lang="en-US" sz="2000" dirty="0" smtClean="0"/>
              <a:t>.</a:t>
            </a:r>
          </a:p>
          <a:p>
            <a:pPr lvl="2"/>
            <a:endParaRPr lang="en-US" sz="2000" dirty="0"/>
          </a:p>
          <a:p>
            <a:pPr lvl="2"/>
            <a:r>
              <a:rPr lang="en-US" sz="2000" dirty="0"/>
              <a:t>Full paper size is 11” x 17”.</a:t>
            </a:r>
          </a:p>
          <a:p>
            <a:pPr lvl="2"/>
            <a:endParaRPr lang="en-US" sz="2200" dirty="0"/>
          </a:p>
          <a:p>
            <a:pPr lvl="2"/>
            <a:endParaRPr lang="en-US" sz="2200" dirty="0"/>
          </a:p>
        </p:txBody>
      </p:sp>
      <p:sp>
        <p:nvSpPr>
          <p:cNvPr id="6" name="Title 3"/>
          <p:cNvSpPr txBox="1">
            <a:spLocks/>
          </p:cNvSpPr>
          <p:nvPr/>
        </p:nvSpPr>
        <p:spPr>
          <a:xfrm>
            <a:off x="304800" y="575555"/>
            <a:ext cx="118872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dirty="0"/>
              <a:t>Types of Customer Drawings and Their </a:t>
            </a:r>
            <a:r>
              <a:rPr lang="en-US" sz="4000" dirty="0" smtClean="0"/>
              <a:t>Purpose</a:t>
            </a:r>
            <a:endParaRPr lang="en-US" sz="4000" dirty="0"/>
          </a:p>
        </p:txBody>
      </p:sp>
    </p:spTree>
    <p:extLst>
      <p:ext uri="{BB962C8B-B14F-4D97-AF65-F5344CB8AC3E}">
        <p14:creationId xmlns:p14="http://schemas.microsoft.com/office/powerpoint/2010/main" val="271379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7330"/>
            <a:ext cx="11658600" cy="4351338"/>
          </a:xfrm>
        </p:spPr>
        <p:txBody>
          <a:bodyPr/>
          <a:lstStyle/>
          <a:p>
            <a:pPr lvl="2"/>
            <a:r>
              <a:rPr lang="en-US" sz="2000" b="1" dirty="0"/>
              <a:t>Submittal </a:t>
            </a:r>
            <a:r>
              <a:rPr lang="en-US" sz="2000" b="1" dirty="0" smtClean="0"/>
              <a:t>Drawing</a:t>
            </a:r>
            <a:endParaRPr lang="en-US" sz="2000" b="1" dirty="0"/>
          </a:p>
          <a:p>
            <a:pPr lvl="2"/>
            <a:r>
              <a:rPr lang="en-US" sz="2000" b="1" dirty="0" smtClean="0"/>
              <a:t>Application: </a:t>
            </a:r>
            <a:r>
              <a:rPr lang="en-US" sz="2000" dirty="0" smtClean="0"/>
              <a:t>Pre-release </a:t>
            </a:r>
            <a:r>
              <a:rPr lang="en-US" sz="2000" dirty="0"/>
              <a:t>design </a:t>
            </a:r>
            <a:r>
              <a:rPr lang="en-US" sz="2000" dirty="0" smtClean="0"/>
              <a:t>approval</a:t>
            </a:r>
            <a:endParaRPr lang="en-US" sz="2000" dirty="0"/>
          </a:p>
          <a:p>
            <a:pPr lvl="2"/>
            <a:r>
              <a:rPr lang="en-US" sz="2000" b="1" dirty="0"/>
              <a:t>Typical Lead </a:t>
            </a:r>
            <a:r>
              <a:rPr lang="en-US" sz="2000" b="1" dirty="0" smtClean="0"/>
              <a:t>Time:</a:t>
            </a:r>
            <a:r>
              <a:rPr lang="en-US" sz="2000" dirty="0" smtClean="0"/>
              <a:t> </a:t>
            </a:r>
          </a:p>
          <a:p>
            <a:pPr lvl="2"/>
            <a:endParaRPr lang="en-US" sz="2000" dirty="0"/>
          </a:p>
          <a:p>
            <a:pPr lvl="2"/>
            <a:endParaRPr lang="en-US" sz="2000" dirty="0" smtClean="0"/>
          </a:p>
          <a:p>
            <a:pPr marL="685800" lvl="2" indent="0">
              <a:buNone/>
            </a:pPr>
            <a:endParaRPr lang="en-US" sz="2000" dirty="0"/>
          </a:p>
          <a:p>
            <a:pPr marL="685800" lvl="2" indent="0">
              <a:buNone/>
            </a:pPr>
            <a:endParaRPr lang="en-US" sz="2000" dirty="0" smtClean="0"/>
          </a:p>
          <a:p>
            <a:pPr lvl="2"/>
            <a:r>
              <a:rPr lang="en-US" sz="2000" dirty="0" smtClean="0"/>
              <a:t>A </a:t>
            </a:r>
            <a:r>
              <a:rPr lang="en-US" sz="2000" dirty="0"/>
              <a:t>detailed drawing created for design approval prior to the order being released for manufacturing.  Drawing is sent to the project owner or approving authority for review and approval.  Drawing can be returned approved without exception, approved as noted, or reject and resubmit.</a:t>
            </a:r>
          </a:p>
          <a:p>
            <a:pPr lvl="2"/>
            <a:endParaRPr lang="en-US" sz="2000" dirty="0" smtClean="0"/>
          </a:p>
          <a:p>
            <a:pPr lvl="2"/>
            <a:r>
              <a:rPr lang="en-US" sz="2000" dirty="0" smtClean="0"/>
              <a:t>Full </a:t>
            </a:r>
            <a:r>
              <a:rPr lang="en-US" sz="2000" dirty="0"/>
              <a:t>paper size is 11” x 17”.</a:t>
            </a:r>
          </a:p>
          <a:p>
            <a:pPr lvl="2"/>
            <a:endParaRPr lang="en-US" sz="2100" dirty="0"/>
          </a:p>
        </p:txBody>
      </p:sp>
      <p:sp>
        <p:nvSpPr>
          <p:cNvPr id="7" name="Rectangle 6"/>
          <p:cNvSpPr/>
          <p:nvPr/>
        </p:nvSpPr>
        <p:spPr>
          <a:xfrm>
            <a:off x="2313048" y="2242513"/>
            <a:ext cx="8287659" cy="1323439"/>
          </a:xfrm>
          <a:prstGeom prst="rect">
            <a:avLst/>
          </a:prstGeom>
        </p:spPr>
        <p:txBody>
          <a:bodyPr wrap="square">
            <a:spAutoFit/>
          </a:bodyPr>
          <a:lstStyle/>
          <a:p>
            <a:pPr lvl="2"/>
            <a:r>
              <a:rPr lang="en-US" sz="2000" u="sng" dirty="0" smtClean="0"/>
              <a:t>Transportation </a:t>
            </a:r>
            <a:r>
              <a:rPr lang="en-US" sz="2000" u="sng" dirty="0"/>
              <a:t>Products </a:t>
            </a:r>
            <a:r>
              <a:rPr lang="en-US" sz="2000" dirty="0"/>
              <a:t>– 6 working days + 1 day if a PE stamp </a:t>
            </a:r>
            <a:r>
              <a:rPr lang="en-US" sz="2000" dirty="0" smtClean="0"/>
              <a:t>is </a:t>
            </a:r>
            <a:r>
              <a:rPr lang="en-US" sz="2000" dirty="0"/>
              <a:t>required</a:t>
            </a:r>
          </a:p>
          <a:p>
            <a:pPr lvl="2"/>
            <a:r>
              <a:rPr lang="en-US" sz="2000" u="sng" dirty="0"/>
              <a:t>Commercial Products </a:t>
            </a:r>
            <a:r>
              <a:rPr lang="en-US" sz="2000" dirty="0"/>
              <a:t>– 5 working days + 1 day if a PE stamp is required</a:t>
            </a:r>
          </a:p>
        </p:txBody>
      </p:sp>
      <p:sp>
        <p:nvSpPr>
          <p:cNvPr id="5"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dirty="0"/>
              <a:t>Types of Customer Drawings and Their Purpose</a:t>
            </a:r>
          </a:p>
          <a:p>
            <a:endParaRPr lang="en-US" dirty="0" smtClean="0"/>
          </a:p>
        </p:txBody>
      </p:sp>
    </p:spTree>
    <p:extLst>
      <p:ext uri="{BB962C8B-B14F-4D97-AF65-F5344CB8AC3E}">
        <p14:creationId xmlns:p14="http://schemas.microsoft.com/office/powerpoint/2010/main" val="415258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9634"/>
            <a:ext cx="11658600" cy="4351338"/>
          </a:xfrm>
        </p:spPr>
        <p:txBody>
          <a:bodyPr/>
          <a:lstStyle/>
          <a:p>
            <a:pPr lvl="2"/>
            <a:r>
              <a:rPr lang="en-US" sz="2000" b="1" dirty="0"/>
              <a:t>Record Drawing</a:t>
            </a:r>
          </a:p>
          <a:p>
            <a:pPr lvl="2"/>
            <a:r>
              <a:rPr lang="en-US" sz="2000" b="1" dirty="0" smtClean="0"/>
              <a:t>Application:</a:t>
            </a:r>
            <a:r>
              <a:rPr lang="en-US" sz="2000" dirty="0" smtClean="0"/>
              <a:t> Post </a:t>
            </a:r>
            <a:r>
              <a:rPr lang="en-US" sz="2000" dirty="0"/>
              <a:t>release </a:t>
            </a:r>
            <a:r>
              <a:rPr lang="en-US" sz="2000" dirty="0" smtClean="0"/>
              <a:t>documentation</a:t>
            </a:r>
            <a:endParaRPr lang="en-US" sz="2000" dirty="0"/>
          </a:p>
          <a:p>
            <a:pPr lvl="2"/>
            <a:r>
              <a:rPr lang="en-US" sz="2000" b="1" dirty="0"/>
              <a:t>Typical Lead </a:t>
            </a:r>
            <a:r>
              <a:rPr lang="en-US" sz="2000" b="1" dirty="0" smtClean="0"/>
              <a:t>Time: </a:t>
            </a:r>
            <a:r>
              <a:rPr lang="en-US" sz="2000" dirty="0" smtClean="0"/>
              <a:t>Varies </a:t>
            </a:r>
            <a:r>
              <a:rPr lang="en-US" sz="2000" dirty="0"/>
              <a:t>by product type based on released lead </a:t>
            </a:r>
            <a:r>
              <a:rPr lang="en-US" sz="2000" dirty="0" smtClean="0"/>
              <a:t>time</a:t>
            </a:r>
          </a:p>
          <a:p>
            <a:pPr lvl="2"/>
            <a:endParaRPr lang="en-US" sz="2000" dirty="0"/>
          </a:p>
          <a:p>
            <a:pPr lvl="2"/>
            <a:r>
              <a:rPr lang="en-US" sz="2000" dirty="0"/>
              <a:t>A detailed drawing created for record purposes after the project has been released for manufacturing.  Record prints are provided as a record of the released product and do not require review and approval</a:t>
            </a:r>
            <a:r>
              <a:rPr lang="en-US" sz="2000" dirty="0" smtClean="0"/>
              <a:t>.</a:t>
            </a:r>
          </a:p>
          <a:p>
            <a:pPr lvl="2"/>
            <a:endParaRPr lang="en-US" sz="2000" dirty="0"/>
          </a:p>
          <a:p>
            <a:pPr lvl="2"/>
            <a:r>
              <a:rPr lang="en-US" sz="2000" dirty="0"/>
              <a:t>Full paper size is 11” x 17”.</a:t>
            </a:r>
          </a:p>
        </p:txBody>
      </p:sp>
      <p:sp>
        <p:nvSpPr>
          <p:cNvPr id="5"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dirty="0"/>
              <a:t>Types of Customer Drawings and Their Purpose</a:t>
            </a:r>
          </a:p>
          <a:p>
            <a:endParaRPr lang="en-US" dirty="0" smtClean="0"/>
          </a:p>
        </p:txBody>
      </p:sp>
    </p:spTree>
    <p:extLst>
      <p:ext uri="{BB962C8B-B14F-4D97-AF65-F5344CB8AC3E}">
        <p14:creationId xmlns:p14="http://schemas.microsoft.com/office/powerpoint/2010/main" val="3422389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36485" y="1277597"/>
            <a:ext cx="8418285" cy="5373373"/>
          </a:xfrm>
          <a:prstGeom prst="rect">
            <a:avLst/>
          </a:prstGeom>
        </p:spPr>
      </p:pic>
      <p:sp>
        <p:nvSpPr>
          <p:cNvPr id="5"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Sales Proposal, Submittal, Record</a:t>
            </a:r>
            <a:endParaRPr lang="en-US" i="1" dirty="0"/>
          </a:p>
        </p:txBody>
      </p:sp>
    </p:spTree>
    <p:extLst>
      <p:ext uri="{BB962C8B-B14F-4D97-AF65-F5344CB8AC3E}">
        <p14:creationId xmlns:p14="http://schemas.microsoft.com/office/powerpoint/2010/main" val="391039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30371" y="1270226"/>
            <a:ext cx="8403720" cy="5376672"/>
          </a:xfrm>
          <a:prstGeom prst="rect">
            <a:avLst/>
          </a:prstGeom>
        </p:spPr>
      </p:pic>
      <p:sp>
        <p:nvSpPr>
          <p:cNvPr id="5"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Sales Proposal, Submittal, Record</a:t>
            </a:r>
            <a:endParaRPr lang="en-US" i="1" dirty="0"/>
          </a:p>
        </p:txBody>
      </p:sp>
    </p:spTree>
    <p:extLst>
      <p:ext uri="{BB962C8B-B14F-4D97-AF65-F5344CB8AC3E}">
        <p14:creationId xmlns:p14="http://schemas.microsoft.com/office/powerpoint/2010/main" val="2525139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1162"/>
            <a:ext cx="11658600" cy="4351338"/>
          </a:xfrm>
        </p:spPr>
        <p:txBody>
          <a:bodyPr/>
          <a:lstStyle/>
          <a:p>
            <a:pPr lvl="2"/>
            <a:r>
              <a:rPr lang="en-US" sz="2000" b="1" dirty="0"/>
              <a:t>DB Drawing</a:t>
            </a:r>
          </a:p>
          <a:p>
            <a:pPr lvl="2"/>
            <a:r>
              <a:rPr lang="en-US" sz="2000" b="1" dirty="0" smtClean="0"/>
              <a:t>Application:</a:t>
            </a:r>
            <a:r>
              <a:rPr lang="en-US" sz="2000" dirty="0" smtClean="0"/>
              <a:t> Drawing </a:t>
            </a:r>
            <a:r>
              <a:rPr lang="en-US" sz="2000" dirty="0"/>
              <a:t>detailing a specific customer’s </a:t>
            </a:r>
            <a:r>
              <a:rPr lang="en-US" sz="2000" dirty="0" smtClean="0"/>
              <a:t>standards</a:t>
            </a:r>
            <a:endParaRPr lang="en-US" sz="2000" dirty="0"/>
          </a:p>
          <a:p>
            <a:pPr lvl="2"/>
            <a:r>
              <a:rPr lang="en-US" sz="2000" b="1" dirty="0"/>
              <a:t>Typical Lead </a:t>
            </a:r>
            <a:r>
              <a:rPr lang="en-US" sz="2000" b="1" dirty="0" smtClean="0"/>
              <a:t>Time: </a:t>
            </a:r>
            <a:r>
              <a:rPr lang="en-US" sz="2000" dirty="0" smtClean="0"/>
              <a:t>Varies </a:t>
            </a:r>
            <a:r>
              <a:rPr lang="en-US" sz="2000" dirty="0"/>
              <a:t>based on customer’s required </a:t>
            </a:r>
            <a:r>
              <a:rPr lang="en-US" sz="2000" dirty="0" smtClean="0"/>
              <a:t>date</a:t>
            </a:r>
          </a:p>
          <a:p>
            <a:pPr lvl="2"/>
            <a:endParaRPr lang="en-US" sz="2000" dirty="0"/>
          </a:p>
          <a:p>
            <a:pPr lvl="2"/>
            <a:r>
              <a:rPr lang="en-US" sz="2000" dirty="0"/>
              <a:t>A detailed drawing reflecting a standard product design for an entity such as a Utility, County, City, or State.  A DB drawing is intended to be reviewed and approved by the entity and is often specified in bid documents such as the written specifications.  This type of drawing is used for multiple projects when standard product is ordered</a:t>
            </a:r>
            <a:r>
              <a:rPr lang="en-US" sz="2000" dirty="0" smtClean="0"/>
              <a:t>.</a:t>
            </a:r>
          </a:p>
          <a:p>
            <a:pPr lvl="2"/>
            <a:endParaRPr lang="en-US" sz="2000" dirty="0"/>
          </a:p>
          <a:p>
            <a:pPr lvl="2"/>
            <a:r>
              <a:rPr lang="en-US" sz="2000" dirty="0"/>
              <a:t>Full paper size is 11” x 17”.</a:t>
            </a:r>
          </a:p>
        </p:txBody>
      </p:sp>
      <p:sp>
        <p:nvSpPr>
          <p:cNvPr id="4"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4000" dirty="0"/>
              <a:t>Types of Customer Drawings and Their Purpose</a:t>
            </a:r>
          </a:p>
          <a:p>
            <a:endParaRPr lang="en-US" dirty="0" smtClean="0"/>
          </a:p>
        </p:txBody>
      </p:sp>
    </p:spTree>
    <p:extLst>
      <p:ext uri="{BB962C8B-B14F-4D97-AF65-F5344CB8AC3E}">
        <p14:creationId xmlns:p14="http://schemas.microsoft.com/office/powerpoint/2010/main" val="283974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58135" y="1281113"/>
            <a:ext cx="8426203" cy="5395458"/>
          </a:xfrm>
          <a:prstGeom prst="rect">
            <a:avLst/>
          </a:prstGeom>
        </p:spPr>
      </p:pic>
      <p:sp>
        <p:nvSpPr>
          <p:cNvPr id="7"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DB Drawing</a:t>
            </a:r>
            <a:endParaRPr lang="en-US" i="1" dirty="0"/>
          </a:p>
        </p:txBody>
      </p:sp>
    </p:spTree>
    <p:extLst>
      <p:ext uri="{BB962C8B-B14F-4D97-AF65-F5344CB8AC3E}">
        <p14:creationId xmlns:p14="http://schemas.microsoft.com/office/powerpoint/2010/main" val="3016637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2"/>
          <p:cNvSpPr txBox="1">
            <a:spLocks/>
          </p:cNvSpPr>
          <p:nvPr/>
        </p:nvSpPr>
        <p:spPr>
          <a:xfrm>
            <a:off x="0" y="1594668"/>
            <a:ext cx="8505371" cy="4351338"/>
          </a:xfrm>
          <a:prstGeom prst="rect">
            <a:avLst/>
          </a:prstGeom>
        </p:spPr>
        <p:txBody>
          <a:bodyPr/>
          <a:lstStyle>
            <a:lvl1pPr marL="171450" indent="-171450" defTabSz="685800">
              <a:lnSpc>
                <a:spcPct val="90000"/>
              </a:lnSpc>
              <a:spcBef>
                <a:spcPts val="750"/>
              </a:spcBef>
              <a:buFont typeface="Arial"/>
              <a:buChar char="•"/>
              <a:defRPr sz="2800"/>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pPr marL="342900" lvl="1" indent="0">
              <a:buNone/>
            </a:pPr>
            <a:r>
              <a:rPr lang="en-US" sz="2000" dirty="0"/>
              <a:t>The purpose of this webinar is to help you become familiar with Valmont’s customer drawings</a:t>
            </a:r>
            <a:r>
              <a:rPr lang="en-US" sz="2000" dirty="0" smtClean="0"/>
              <a:t>.</a:t>
            </a:r>
          </a:p>
          <a:p>
            <a:pPr lvl="1"/>
            <a:endParaRPr lang="en-US" sz="2000" dirty="0"/>
          </a:p>
          <a:p>
            <a:pPr marL="342900" lvl="1" indent="0">
              <a:buNone/>
            </a:pPr>
            <a:r>
              <a:rPr lang="en-US" sz="2000" dirty="0"/>
              <a:t>In this webinar, we will discuss:</a:t>
            </a:r>
          </a:p>
          <a:p>
            <a:pPr lvl="2"/>
            <a:r>
              <a:rPr lang="en-US" sz="2000" dirty="0"/>
              <a:t>Customer Drawing Requests</a:t>
            </a:r>
          </a:p>
          <a:p>
            <a:pPr lvl="2"/>
            <a:r>
              <a:rPr lang="en-US" sz="2000" dirty="0"/>
              <a:t>Customer Drawing Approval</a:t>
            </a:r>
          </a:p>
          <a:p>
            <a:pPr lvl="2"/>
            <a:r>
              <a:rPr lang="en-US" sz="2000" dirty="0"/>
              <a:t>Types of Customer Drawings and Their Purpose</a:t>
            </a:r>
          </a:p>
          <a:p>
            <a:pPr lvl="2"/>
            <a:r>
              <a:rPr lang="en-US" sz="2000" dirty="0"/>
              <a:t>Standard Drawing Layout</a:t>
            </a:r>
          </a:p>
          <a:p>
            <a:pPr lvl="2"/>
            <a:r>
              <a:rPr lang="en-US" sz="2000" dirty="0"/>
              <a:t>Typical Drawing Symbols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96" y="1130600"/>
            <a:ext cx="3276813" cy="4815406"/>
          </a:xfrm>
          <a:prstGeom prst="rect">
            <a:avLst/>
          </a:prstGeom>
        </p:spPr>
      </p:pic>
    </p:spTree>
    <p:extLst>
      <p:ext uri="{BB962C8B-B14F-4D97-AF65-F5344CB8AC3E}">
        <p14:creationId xmlns:p14="http://schemas.microsoft.com/office/powerpoint/2010/main" val="1390523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82016" y="1290445"/>
            <a:ext cx="8422841" cy="5376672"/>
          </a:xfrm>
          <a:prstGeom prst="rect">
            <a:avLst/>
          </a:prstGeom>
        </p:spPr>
      </p:pic>
      <p:sp>
        <p:nvSpPr>
          <p:cNvPr id="7" name="Title 3"/>
          <p:cNvSpPr txBox="1">
            <a:spLocks/>
          </p:cNvSpPr>
          <p:nvPr/>
        </p:nvSpPr>
        <p:spPr>
          <a:xfrm>
            <a:off x="304800" y="575555"/>
            <a:ext cx="11658600" cy="7049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i="1" dirty="0" smtClean="0"/>
              <a:t>DB Drawing</a:t>
            </a:r>
            <a:endParaRPr lang="en-US" i="1" dirty="0"/>
          </a:p>
        </p:txBody>
      </p:sp>
    </p:spTree>
    <p:extLst>
      <p:ext uri="{BB962C8B-B14F-4D97-AF65-F5344CB8AC3E}">
        <p14:creationId xmlns:p14="http://schemas.microsoft.com/office/powerpoint/2010/main" val="1614131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3320367"/>
            <a:ext cx="7399064" cy="1687062"/>
          </a:xfrm>
        </p:spPr>
        <p:txBody>
          <a:bodyPr>
            <a:normAutofit fontScale="90000"/>
          </a:bodyPr>
          <a:lstStyle/>
          <a:p>
            <a:r>
              <a:rPr lang="en-US" dirty="0" smtClean="0"/>
              <a:t>Standard Drawing</a:t>
            </a:r>
            <a:br>
              <a:rPr lang="en-US" dirty="0" smtClean="0"/>
            </a:br>
            <a:r>
              <a:rPr lang="en-US" dirty="0" smtClean="0"/>
              <a:t>Layout</a:t>
            </a:r>
            <a:endParaRPr lang="en-US" dirty="0"/>
          </a:p>
        </p:txBody>
      </p:sp>
      <p:sp>
        <p:nvSpPr>
          <p:cNvPr id="4" name="Text Placeholder 12"/>
          <p:cNvSpPr txBox="1">
            <a:spLocks/>
          </p:cNvSpPr>
          <p:nvPr/>
        </p:nvSpPr>
        <p:spPr>
          <a:xfrm>
            <a:off x="2275817" y="1202912"/>
            <a:ext cx="2667001" cy="19986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0" dirty="0" smtClean="0">
                <a:solidFill>
                  <a:schemeClr val="accent2"/>
                </a:solidFill>
                <a:latin typeface="Cooper Black" panose="0208090404030B020404" pitchFamily="18" charset="0"/>
              </a:rPr>
              <a:t>04</a:t>
            </a:r>
            <a:endParaRPr lang="en-US" sz="16000" dirty="0">
              <a:solidFill>
                <a:schemeClr val="accent2"/>
              </a:solidFill>
              <a:latin typeface="Cooper Black" panose="0208090404030B020404" pitchFamily="18" charset="0"/>
            </a:endParaRPr>
          </a:p>
        </p:txBody>
      </p:sp>
    </p:spTree>
    <p:extLst>
      <p:ext uri="{BB962C8B-B14F-4D97-AF65-F5344CB8AC3E}">
        <p14:creationId xmlns:p14="http://schemas.microsoft.com/office/powerpoint/2010/main" val="290707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b="1" dirty="0"/>
              <a:t>Title Block</a:t>
            </a:r>
          </a:p>
          <a:p>
            <a:pPr lvl="2"/>
            <a:r>
              <a:rPr lang="en-US" sz="2000" dirty="0"/>
              <a:t>The title block is located along either the top or the bottom of the drawing page.</a:t>
            </a:r>
          </a:p>
          <a:p>
            <a:pPr lvl="3"/>
            <a:r>
              <a:rPr lang="en-US" sz="2000" dirty="0"/>
              <a:t>A full title block is located on the first page of drawing.</a:t>
            </a:r>
          </a:p>
          <a:p>
            <a:pPr lvl="3"/>
            <a:r>
              <a:rPr lang="en-US" sz="2000" dirty="0"/>
              <a:t>A partial title block is located on each additional page.</a:t>
            </a:r>
          </a:p>
          <a:p>
            <a:pPr lvl="2"/>
            <a:r>
              <a:rPr lang="en-US" sz="2000" dirty="0"/>
              <a:t>The title block provides pertinent information as each drawing is specific to either a project or a customer.</a:t>
            </a:r>
          </a:p>
          <a:p>
            <a:pPr lvl="1"/>
            <a:endParaRPr lang="en-US" dirty="0"/>
          </a:p>
        </p:txBody>
      </p:sp>
      <p:sp>
        <p:nvSpPr>
          <p:cNvPr id="4"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365920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449050" cy="529001"/>
          </a:xfrm>
        </p:spPr>
        <p:txBody>
          <a:bodyPr/>
          <a:lstStyle/>
          <a:p>
            <a:pPr lvl="2"/>
            <a:r>
              <a:rPr lang="en-US" sz="2000" dirty="0" smtClean="0"/>
              <a:t>2-D </a:t>
            </a:r>
            <a:r>
              <a:rPr lang="en-US" sz="2000" dirty="0"/>
              <a:t>Marketing Illustration drawing title block – </a:t>
            </a:r>
            <a:r>
              <a:rPr lang="en-US" sz="2000" dirty="0" smtClean="0"/>
              <a:t>first </a:t>
            </a:r>
            <a:r>
              <a:rPr lang="en-US" sz="2000" dirty="0"/>
              <a:t>page </a:t>
            </a:r>
            <a:r>
              <a:rPr lang="en-US" sz="2000" dirty="0" smtClean="0"/>
              <a:t>– lower </a:t>
            </a:r>
            <a:r>
              <a:rPr lang="en-US" sz="2000" dirty="0"/>
              <a:t>right corner to lower left corner</a:t>
            </a:r>
          </a:p>
        </p:txBody>
      </p:sp>
      <p:cxnSp>
        <p:nvCxnSpPr>
          <p:cNvPr id="9" name="Straight Arrow Connector 8"/>
          <p:cNvCxnSpPr/>
          <p:nvPr/>
        </p:nvCxnSpPr>
        <p:spPr>
          <a:xfrm flipV="1">
            <a:off x="8920937" y="3238476"/>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8475" y="4241363"/>
            <a:ext cx="5854638" cy="1294713"/>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Page Number in Drawing Set</a:t>
            </a:r>
          </a:p>
          <a:p>
            <a:r>
              <a:rPr lang="en-US" dirty="0"/>
              <a:t>Drawing Number (MK + Valmont Project Number)</a:t>
            </a:r>
          </a:p>
          <a:p>
            <a:r>
              <a:rPr lang="en-US" dirty="0"/>
              <a:t>Revision Letter (if applicable)</a:t>
            </a:r>
          </a:p>
        </p:txBody>
      </p:sp>
      <p:pic>
        <p:nvPicPr>
          <p:cNvPr id="6" name="Picture 5"/>
          <p:cNvPicPr>
            <a:picLocks noChangeAspect="1"/>
          </p:cNvPicPr>
          <p:nvPr/>
        </p:nvPicPr>
        <p:blipFill>
          <a:blip r:embed="rId2"/>
          <a:stretch>
            <a:fillRect/>
          </a:stretch>
        </p:blipFill>
        <p:spPr>
          <a:xfrm>
            <a:off x="50074" y="2538924"/>
            <a:ext cx="12070080" cy="534306"/>
          </a:xfrm>
          <a:prstGeom prst="rect">
            <a:avLst/>
          </a:prstGeom>
        </p:spPr>
      </p:pic>
      <p:sp>
        <p:nvSpPr>
          <p:cNvPr id="5" name="Oval 4"/>
          <p:cNvSpPr/>
          <p:nvPr/>
        </p:nvSpPr>
        <p:spPr>
          <a:xfrm>
            <a:off x="10692882" y="2334926"/>
            <a:ext cx="1457622"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Drawing Layout</a:t>
            </a:r>
          </a:p>
        </p:txBody>
      </p:sp>
    </p:spTree>
    <p:extLst>
      <p:ext uri="{BB962C8B-B14F-4D97-AF65-F5344CB8AC3E}">
        <p14:creationId xmlns:p14="http://schemas.microsoft.com/office/powerpoint/2010/main" val="147425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000" dirty="0"/>
              <a:t>2-D Marketing Illustration drawing title block – first page </a:t>
            </a:r>
            <a:r>
              <a:rPr lang="en-US" sz="2000" dirty="0" smtClean="0"/>
              <a:t>– lower </a:t>
            </a:r>
            <a:r>
              <a:rPr lang="en-US" sz="2000" dirty="0"/>
              <a:t>right corner to lower left corner</a:t>
            </a:r>
          </a:p>
        </p:txBody>
      </p:sp>
      <p:cxnSp>
        <p:nvCxnSpPr>
          <p:cNvPr id="12" name="Straight Arrow Connector 11"/>
          <p:cNvCxnSpPr/>
          <p:nvPr/>
        </p:nvCxnSpPr>
        <p:spPr>
          <a:xfrm flipV="1">
            <a:off x="6301235" y="3306950"/>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85975" y="4397522"/>
            <a:ext cx="4390086" cy="94282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pic>
        <p:nvPicPr>
          <p:cNvPr id="10" name="Picture 9"/>
          <p:cNvPicPr>
            <a:picLocks noChangeAspect="1"/>
          </p:cNvPicPr>
          <p:nvPr/>
        </p:nvPicPr>
        <p:blipFill>
          <a:blip r:embed="rId2"/>
          <a:stretch>
            <a:fillRect/>
          </a:stretch>
        </p:blipFill>
        <p:spPr>
          <a:xfrm>
            <a:off x="50074" y="2538924"/>
            <a:ext cx="12070080" cy="534306"/>
          </a:xfrm>
          <a:prstGeom prst="rect">
            <a:avLst/>
          </a:prstGeom>
        </p:spPr>
      </p:pic>
      <p:sp>
        <p:nvSpPr>
          <p:cNvPr id="8" name="Oval 7"/>
          <p:cNvSpPr/>
          <p:nvPr/>
        </p:nvSpPr>
        <p:spPr>
          <a:xfrm>
            <a:off x="7348513" y="2340025"/>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568234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000" dirty="0"/>
              <a:t>2-D Marketing Illustration drawing title block – first page </a:t>
            </a:r>
            <a:r>
              <a:rPr lang="en-US" sz="2000" dirty="0" smtClean="0"/>
              <a:t>– lower </a:t>
            </a:r>
            <a:r>
              <a:rPr lang="en-US" sz="2000" dirty="0"/>
              <a:t>right corner to lower left corner</a:t>
            </a:r>
          </a:p>
        </p:txBody>
      </p:sp>
      <p:cxnSp>
        <p:nvCxnSpPr>
          <p:cNvPr id="11" name="Straight Arrow Connector 10"/>
          <p:cNvCxnSpPr/>
          <p:nvPr/>
        </p:nvCxnSpPr>
        <p:spPr>
          <a:xfrm flipH="1" flipV="1">
            <a:off x="5905189" y="3345644"/>
            <a:ext cx="1239718" cy="15256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44907" y="4871288"/>
            <a:ext cx="3094468" cy="59093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Name</a:t>
            </a:r>
          </a:p>
        </p:txBody>
      </p:sp>
      <p:pic>
        <p:nvPicPr>
          <p:cNvPr id="10" name="Picture 9"/>
          <p:cNvPicPr>
            <a:picLocks noChangeAspect="1"/>
          </p:cNvPicPr>
          <p:nvPr/>
        </p:nvPicPr>
        <p:blipFill>
          <a:blip r:embed="rId2"/>
          <a:stretch>
            <a:fillRect/>
          </a:stretch>
        </p:blipFill>
        <p:spPr>
          <a:xfrm>
            <a:off x="50074" y="2538924"/>
            <a:ext cx="12070080" cy="534306"/>
          </a:xfrm>
          <a:prstGeom prst="rect">
            <a:avLst/>
          </a:prstGeom>
        </p:spPr>
      </p:pic>
      <p:sp>
        <p:nvSpPr>
          <p:cNvPr id="9" name="Oval 8"/>
          <p:cNvSpPr/>
          <p:nvPr/>
        </p:nvSpPr>
        <p:spPr>
          <a:xfrm>
            <a:off x="3405674" y="2334926"/>
            <a:ext cx="423839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55626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000" dirty="0" smtClean="0"/>
              <a:t>2-D </a:t>
            </a:r>
            <a:r>
              <a:rPr lang="en-US" sz="2000" dirty="0"/>
              <a:t>Marketing Illustration drawing title block – </a:t>
            </a:r>
            <a:r>
              <a:rPr lang="en-US" sz="2000" dirty="0" smtClean="0"/>
              <a:t>first </a:t>
            </a:r>
            <a:r>
              <a:rPr lang="en-US" sz="2000" dirty="0"/>
              <a:t>page </a:t>
            </a:r>
            <a:r>
              <a:rPr lang="en-US" sz="2000" dirty="0" smtClean="0"/>
              <a:t>– starting </a:t>
            </a:r>
            <a:r>
              <a:rPr lang="en-US" sz="2000" dirty="0"/>
              <a:t>in lower left corner</a:t>
            </a:r>
          </a:p>
        </p:txBody>
      </p:sp>
      <p:cxnSp>
        <p:nvCxnSpPr>
          <p:cNvPr id="12" name="Straight Arrow Connector 11"/>
          <p:cNvCxnSpPr/>
          <p:nvPr/>
        </p:nvCxnSpPr>
        <p:spPr>
          <a:xfrm flipH="1" flipV="1">
            <a:off x="3211258" y="3234780"/>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3939" y="4447535"/>
            <a:ext cx="5994561" cy="2145203"/>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Revision Letter (if applicable)</a:t>
            </a:r>
          </a:p>
          <a:p>
            <a:r>
              <a:rPr lang="en-US" dirty="0"/>
              <a:t>Drawn By Initials and Date (original and revision)</a:t>
            </a:r>
          </a:p>
          <a:p>
            <a:r>
              <a:rPr lang="en-US" dirty="0"/>
              <a:t>Check By Initials and Date (original and revision)</a:t>
            </a:r>
          </a:p>
          <a:p>
            <a:r>
              <a:rPr lang="en-US" dirty="0"/>
              <a:t>Description of Drawing Revision (if applicable)</a:t>
            </a:r>
          </a:p>
        </p:txBody>
      </p:sp>
      <p:pic>
        <p:nvPicPr>
          <p:cNvPr id="10" name="Picture 9"/>
          <p:cNvPicPr>
            <a:picLocks noChangeAspect="1"/>
          </p:cNvPicPr>
          <p:nvPr/>
        </p:nvPicPr>
        <p:blipFill>
          <a:blip r:embed="rId2"/>
          <a:stretch>
            <a:fillRect/>
          </a:stretch>
        </p:blipFill>
        <p:spPr>
          <a:xfrm>
            <a:off x="50074" y="2538924"/>
            <a:ext cx="12070080" cy="534306"/>
          </a:xfrm>
          <a:prstGeom prst="rect">
            <a:avLst/>
          </a:prstGeom>
        </p:spPr>
      </p:pic>
      <p:sp>
        <p:nvSpPr>
          <p:cNvPr id="8" name="Oval 7"/>
          <p:cNvSpPr/>
          <p:nvPr/>
        </p:nvSpPr>
        <p:spPr>
          <a:xfrm>
            <a:off x="61578" y="2324285"/>
            <a:ext cx="3549369"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476008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222182" cy="720549"/>
          </a:xfrm>
        </p:spPr>
        <p:txBody>
          <a:bodyPr/>
          <a:lstStyle/>
          <a:p>
            <a:pPr lvl="2"/>
            <a:r>
              <a:rPr lang="en-US" sz="2000" dirty="0" smtClean="0"/>
              <a:t>2-D </a:t>
            </a:r>
            <a:r>
              <a:rPr lang="en-US" sz="2000" dirty="0"/>
              <a:t>Marketing Illustration drawing title block – </a:t>
            </a:r>
            <a:r>
              <a:rPr lang="en-US" sz="2000" dirty="0" smtClean="0"/>
              <a:t>additional </a:t>
            </a:r>
            <a:r>
              <a:rPr lang="en-US" sz="2000" dirty="0"/>
              <a:t>pages </a:t>
            </a:r>
            <a:r>
              <a:rPr lang="en-US" sz="2000" dirty="0" smtClean="0"/>
              <a:t>– lower </a:t>
            </a:r>
            <a:r>
              <a:rPr lang="en-US" sz="2000" dirty="0"/>
              <a:t>right corner to lower left corner</a:t>
            </a:r>
          </a:p>
        </p:txBody>
      </p:sp>
      <p:cxnSp>
        <p:nvCxnSpPr>
          <p:cNvPr id="8" name="Straight Arrow Connector 7"/>
          <p:cNvCxnSpPr/>
          <p:nvPr/>
        </p:nvCxnSpPr>
        <p:spPr>
          <a:xfrm flipV="1">
            <a:off x="8909331" y="3214059"/>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22889" y="4255992"/>
            <a:ext cx="5952744" cy="1294713"/>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Page Number in Drawing Set</a:t>
            </a:r>
          </a:p>
          <a:p>
            <a:r>
              <a:rPr lang="en-US" dirty="0"/>
              <a:t>Drawing Number (MK + Valmont Project Number)</a:t>
            </a:r>
          </a:p>
          <a:p>
            <a:r>
              <a:rPr lang="en-US" dirty="0"/>
              <a:t>Revision Letter (if applicable)</a:t>
            </a:r>
          </a:p>
        </p:txBody>
      </p:sp>
      <p:pic>
        <p:nvPicPr>
          <p:cNvPr id="4" name="Picture 3"/>
          <p:cNvPicPr>
            <a:picLocks noChangeAspect="1"/>
          </p:cNvPicPr>
          <p:nvPr/>
        </p:nvPicPr>
        <p:blipFill>
          <a:blip r:embed="rId2"/>
          <a:stretch>
            <a:fillRect/>
          </a:stretch>
        </p:blipFill>
        <p:spPr>
          <a:xfrm>
            <a:off x="50074" y="2526753"/>
            <a:ext cx="12070080" cy="525930"/>
          </a:xfrm>
          <a:prstGeom prst="rect">
            <a:avLst/>
          </a:prstGeom>
        </p:spPr>
      </p:pic>
      <p:sp>
        <p:nvSpPr>
          <p:cNvPr id="7" name="Oval 6"/>
          <p:cNvSpPr/>
          <p:nvPr/>
        </p:nvSpPr>
        <p:spPr>
          <a:xfrm>
            <a:off x="10709987" y="2302268"/>
            <a:ext cx="144207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015862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194473" cy="508454"/>
          </a:xfrm>
        </p:spPr>
        <p:txBody>
          <a:bodyPr/>
          <a:lstStyle/>
          <a:p>
            <a:pPr lvl="2"/>
            <a:r>
              <a:rPr lang="en-US" sz="2000" dirty="0"/>
              <a:t>2-D Marketing Illustration drawing title block – additional pages </a:t>
            </a:r>
            <a:r>
              <a:rPr lang="en-US" sz="2000" dirty="0" smtClean="0"/>
              <a:t>– lower </a:t>
            </a:r>
            <a:r>
              <a:rPr lang="en-US" sz="2000" dirty="0"/>
              <a:t>right corner to lower left corner</a:t>
            </a:r>
          </a:p>
        </p:txBody>
      </p:sp>
      <p:cxnSp>
        <p:nvCxnSpPr>
          <p:cNvPr id="8" name="Straight Arrow Connector 7"/>
          <p:cNvCxnSpPr/>
          <p:nvPr/>
        </p:nvCxnSpPr>
        <p:spPr>
          <a:xfrm flipV="1">
            <a:off x="6301235" y="3377762"/>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40948" y="4478493"/>
            <a:ext cx="4351986" cy="94282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pic>
        <p:nvPicPr>
          <p:cNvPr id="11" name="Picture 10"/>
          <p:cNvPicPr>
            <a:picLocks noChangeAspect="1"/>
          </p:cNvPicPr>
          <p:nvPr/>
        </p:nvPicPr>
        <p:blipFill>
          <a:blip r:embed="rId2"/>
          <a:stretch>
            <a:fillRect/>
          </a:stretch>
        </p:blipFill>
        <p:spPr>
          <a:xfrm>
            <a:off x="50074" y="2526753"/>
            <a:ext cx="12070080" cy="525930"/>
          </a:xfrm>
          <a:prstGeom prst="rect">
            <a:avLst/>
          </a:prstGeom>
        </p:spPr>
      </p:pic>
      <p:sp>
        <p:nvSpPr>
          <p:cNvPr id="6" name="Oval 5"/>
          <p:cNvSpPr/>
          <p:nvPr/>
        </p:nvSpPr>
        <p:spPr>
          <a:xfrm>
            <a:off x="7385837" y="2336655"/>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585638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601926"/>
            <a:ext cx="11351491" cy="632659"/>
          </a:xfrm>
        </p:spPr>
        <p:txBody>
          <a:bodyPr/>
          <a:lstStyle/>
          <a:p>
            <a:pPr lvl="2"/>
            <a:r>
              <a:rPr lang="en-US" sz="2000" dirty="0"/>
              <a:t>2-D Marketing Illustration drawing title block – additional pages </a:t>
            </a:r>
            <a:r>
              <a:rPr lang="en-US" sz="2000" dirty="0" smtClean="0"/>
              <a:t>– lower </a:t>
            </a:r>
            <a:r>
              <a:rPr lang="en-US" sz="2000" dirty="0"/>
              <a:t>right corner to lower left corner</a:t>
            </a:r>
          </a:p>
        </p:txBody>
      </p:sp>
      <p:cxnSp>
        <p:nvCxnSpPr>
          <p:cNvPr id="7" name="Straight Arrow Connector 6"/>
          <p:cNvCxnSpPr/>
          <p:nvPr/>
        </p:nvCxnSpPr>
        <p:spPr>
          <a:xfrm flipH="1" flipV="1">
            <a:off x="4940594" y="3442801"/>
            <a:ext cx="1310916" cy="1838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25401" y="5235260"/>
            <a:ext cx="2930590" cy="59093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Name</a:t>
            </a:r>
          </a:p>
        </p:txBody>
      </p:sp>
      <p:pic>
        <p:nvPicPr>
          <p:cNvPr id="10" name="Picture 9"/>
          <p:cNvPicPr>
            <a:picLocks noChangeAspect="1"/>
          </p:cNvPicPr>
          <p:nvPr/>
        </p:nvPicPr>
        <p:blipFill>
          <a:blip r:embed="rId2"/>
          <a:stretch>
            <a:fillRect/>
          </a:stretch>
        </p:blipFill>
        <p:spPr>
          <a:xfrm>
            <a:off x="50074" y="2526753"/>
            <a:ext cx="12070080" cy="525930"/>
          </a:xfrm>
          <a:prstGeom prst="rect">
            <a:avLst/>
          </a:prstGeom>
        </p:spPr>
      </p:pic>
      <p:sp>
        <p:nvSpPr>
          <p:cNvPr id="5" name="Oval 4"/>
          <p:cNvSpPr/>
          <p:nvPr/>
        </p:nvSpPr>
        <p:spPr>
          <a:xfrm>
            <a:off x="3359021" y="2320004"/>
            <a:ext cx="4313036"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30166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3320367"/>
            <a:ext cx="7399064" cy="1687062"/>
          </a:xfrm>
        </p:spPr>
        <p:txBody>
          <a:bodyPr>
            <a:normAutofit fontScale="90000"/>
          </a:bodyPr>
          <a:lstStyle/>
          <a:p>
            <a:r>
              <a:rPr lang="en-US" dirty="0" smtClean="0"/>
              <a:t>Customer Drawing Requests</a:t>
            </a:r>
            <a:endParaRPr lang="en-US" dirty="0"/>
          </a:p>
        </p:txBody>
      </p:sp>
      <p:sp>
        <p:nvSpPr>
          <p:cNvPr id="4" name="Text Placeholder 12"/>
          <p:cNvSpPr txBox="1">
            <a:spLocks/>
          </p:cNvSpPr>
          <p:nvPr/>
        </p:nvSpPr>
        <p:spPr>
          <a:xfrm>
            <a:off x="2275817" y="1202912"/>
            <a:ext cx="2667001" cy="19986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0" dirty="0" smtClean="0">
                <a:solidFill>
                  <a:schemeClr val="accent2"/>
                </a:solidFill>
                <a:latin typeface="Cooper Black" panose="0208090404030B020404" pitchFamily="18" charset="0"/>
              </a:rPr>
              <a:t>01</a:t>
            </a:r>
            <a:endParaRPr lang="en-US" sz="16000" dirty="0">
              <a:solidFill>
                <a:schemeClr val="accent2"/>
              </a:solidFill>
              <a:latin typeface="Cooper Black" panose="0208090404030B020404" pitchFamily="18" charset="0"/>
            </a:endParaRPr>
          </a:p>
        </p:txBody>
      </p:sp>
    </p:spTree>
    <p:extLst>
      <p:ext uri="{BB962C8B-B14F-4D97-AF65-F5344CB8AC3E}">
        <p14:creationId xmlns:p14="http://schemas.microsoft.com/office/powerpoint/2010/main" val="2734080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515725" cy="508454"/>
          </a:xfrm>
        </p:spPr>
        <p:txBody>
          <a:bodyPr/>
          <a:lstStyle/>
          <a:p>
            <a:pPr lvl="2"/>
            <a:r>
              <a:rPr lang="en-US" sz="2000" dirty="0" smtClean="0"/>
              <a:t>2-D </a:t>
            </a:r>
            <a:r>
              <a:rPr lang="en-US" sz="2000" dirty="0"/>
              <a:t>Marketing Illustration drawing title </a:t>
            </a:r>
            <a:r>
              <a:rPr lang="en-US" sz="2000" dirty="0" smtClean="0"/>
              <a:t>block – additional pages</a:t>
            </a:r>
            <a:endParaRPr lang="en-US" sz="2000" dirty="0"/>
          </a:p>
        </p:txBody>
      </p:sp>
      <p:cxnSp>
        <p:nvCxnSpPr>
          <p:cNvPr id="7" name="Straight Arrow Connector 6"/>
          <p:cNvCxnSpPr/>
          <p:nvPr/>
        </p:nvCxnSpPr>
        <p:spPr>
          <a:xfrm flipH="1" flipV="1">
            <a:off x="3080630" y="3259413"/>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1302" y="4443938"/>
            <a:ext cx="6563923" cy="66146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Revision, Drawn By, and Check By information only documented on first page of drawing set.</a:t>
            </a:r>
          </a:p>
        </p:txBody>
      </p:sp>
      <p:pic>
        <p:nvPicPr>
          <p:cNvPr id="10" name="Picture 9"/>
          <p:cNvPicPr>
            <a:picLocks noChangeAspect="1"/>
          </p:cNvPicPr>
          <p:nvPr/>
        </p:nvPicPr>
        <p:blipFill>
          <a:blip r:embed="rId2"/>
          <a:stretch>
            <a:fillRect/>
          </a:stretch>
        </p:blipFill>
        <p:spPr>
          <a:xfrm>
            <a:off x="50074" y="2526753"/>
            <a:ext cx="12070080" cy="525930"/>
          </a:xfrm>
          <a:prstGeom prst="rect">
            <a:avLst/>
          </a:prstGeom>
        </p:spPr>
      </p:pic>
      <p:sp>
        <p:nvSpPr>
          <p:cNvPr id="6" name="Oval 5"/>
          <p:cNvSpPr/>
          <p:nvPr/>
        </p:nvSpPr>
        <p:spPr>
          <a:xfrm>
            <a:off x="45899" y="2303853"/>
            <a:ext cx="3583709"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749326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0420350" cy="435363"/>
          </a:xfrm>
        </p:spPr>
        <p:txBody>
          <a:bodyPr/>
          <a:lstStyle/>
          <a:p>
            <a:pPr lvl="2"/>
            <a:r>
              <a:rPr lang="en-US" sz="2000" dirty="0"/>
              <a:t>3-D Marketing Illustration drawing title block – starting at top of page</a:t>
            </a:r>
          </a:p>
        </p:txBody>
      </p:sp>
      <p:pic>
        <p:nvPicPr>
          <p:cNvPr id="4" name="Picture 3"/>
          <p:cNvPicPr>
            <a:picLocks noChangeAspect="1"/>
          </p:cNvPicPr>
          <p:nvPr/>
        </p:nvPicPr>
        <p:blipFill>
          <a:blip r:embed="rId2"/>
          <a:stretch>
            <a:fillRect/>
          </a:stretch>
        </p:blipFill>
        <p:spPr>
          <a:xfrm>
            <a:off x="2071045" y="3768497"/>
            <a:ext cx="8049910" cy="2175102"/>
          </a:xfrm>
          <a:prstGeom prst="rect">
            <a:avLst/>
          </a:prstGeom>
        </p:spPr>
      </p:pic>
      <p:sp>
        <p:nvSpPr>
          <p:cNvPr id="6" name="Oval 5"/>
          <p:cNvSpPr/>
          <p:nvPr/>
        </p:nvSpPr>
        <p:spPr>
          <a:xfrm>
            <a:off x="2071045" y="3631078"/>
            <a:ext cx="2118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822302" y="2689665"/>
            <a:ext cx="3778898" cy="59093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Information</a:t>
            </a:r>
          </a:p>
        </p:txBody>
      </p:sp>
      <p:cxnSp>
        <p:nvCxnSpPr>
          <p:cNvPr id="11" name="Straight Arrow Connector 10"/>
          <p:cNvCxnSpPr/>
          <p:nvPr/>
        </p:nvCxnSpPr>
        <p:spPr>
          <a:xfrm flipH="1">
            <a:off x="3813691" y="2874331"/>
            <a:ext cx="1905974" cy="7567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092759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0723418" cy="658934"/>
          </a:xfrm>
        </p:spPr>
        <p:txBody>
          <a:bodyPr/>
          <a:lstStyle/>
          <a:p>
            <a:pPr lvl="2"/>
            <a:r>
              <a:rPr lang="en-US" sz="2000" dirty="0"/>
              <a:t>3-D Marketing Illustration drawing title block – starting at top of page</a:t>
            </a:r>
          </a:p>
        </p:txBody>
      </p:sp>
      <p:pic>
        <p:nvPicPr>
          <p:cNvPr id="4" name="Picture 3"/>
          <p:cNvPicPr>
            <a:picLocks noChangeAspect="1"/>
          </p:cNvPicPr>
          <p:nvPr/>
        </p:nvPicPr>
        <p:blipFill>
          <a:blip r:embed="rId2"/>
          <a:stretch>
            <a:fillRect/>
          </a:stretch>
        </p:blipFill>
        <p:spPr>
          <a:xfrm>
            <a:off x="2071045" y="3768497"/>
            <a:ext cx="8049910" cy="2175102"/>
          </a:xfrm>
          <a:prstGeom prst="rect">
            <a:avLst/>
          </a:prstGeom>
        </p:spPr>
      </p:pic>
      <p:sp>
        <p:nvSpPr>
          <p:cNvPr id="5" name="Oval 4"/>
          <p:cNvSpPr/>
          <p:nvPr/>
        </p:nvSpPr>
        <p:spPr>
          <a:xfrm>
            <a:off x="4991877" y="3631078"/>
            <a:ext cx="503853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33651" y="2851179"/>
            <a:ext cx="2635510" cy="590931"/>
          </a:xfrm>
          <a:prstGeom prst="rect">
            <a:avLst/>
          </a:prstGeom>
        </p:spPr>
        <p:txBody>
          <a:bodyPr/>
          <a:lstStyle/>
          <a:p>
            <a:pPr marL="171450" indent="-171450" defTabSz="685800">
              <a:lnSpc>
                <a:spcPct val="90000"/>
              </a:lnSpc>
              <a:spcBef>
                <a:spcPts val="750"/>
              </a:spcBef>
              <a:buFont typeface="Arial"/>
              <a:buChar char="•"/>
            </a:pPr>
            <a:r>
              <a:rPr lang="en-US" dirty="0"/>
              <a:t>Agent Information</a:t>
            </a:r>
          </a:p>
        </p:txBody>
      </p:sp>
      <p:cxnSp>
        <p:nvCxnSpPr>
          <p:cNvPr id="11" name="Straight Arrow Connector 10"/>
          <p:cNvCxnSpPr/>
          <p:nvPr/>
        </p:nvCxnSpPr>
        <p:spPr>
          <a:xfrm>
            <a:off x="4991877" y="3079102"/>
            <a:ext cx="2024305" cy="4560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526435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sz="2000" dirty="0"/>
              <a:t>3-D Marketing Illustration drawing title block – starting at top of page</a:t>
            </a:r>
          </a:p>
        </p:txBody>
      </p:sp>
      <p:pic>
        <p:nvPicPr>
          <p:cNvPr id="4" name="Picture 3"/>
          <p:cNvPicPr>
            <a:picLocks noChangeAspect="1"/>
          </p:cNvPicPr>
          <p:nvPr/>
        </p:nvPicPr>
        <p:blipFill>
          <a:blip r:embed="rId2"/>
          <a:stretch>
            <a:fillRect/>
          </a:stretch>
        </p:blipFill>
        <p:spPr>
          <a:xfrm>
            <a:off x="2071045" y="3768497"/>
            <a:ext cx="8049910" cy="2175102"/>
          </a:xfrm>
          <a:prstGeom prst="rect">
            <a:avLst/>
          </a:prstGeom>
        </p:spPr>
      </p:pic>
      <p:sp>
        <p:nvSpPr>
          <p:cNvPr id="7" name="Oval 6"/>
          <p:cNvSpPr/>
          <p:nvPr/>
        </p:nvSpPr>
        <p:spPr>
          <a:xfrm>
            <a:off x="8649509" y="4218504"/>
            <a:ext cx="1442071" cy="1099944"/>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90875" y="2448595"/>
            <a:ext cx="3758229" cy="1646605"/>
          </a:xfrm>
          <a:prstGeom prst="rect">
            <a:avLst/>
          </a:prstGeom>
        </p:spPr>
        <p:txBody>
          <a:bodyPr/>
          <a:lstStyle/>
          <a:p>
            <a:pPr marL="171450" indent="-171450" defTabSz="685800">
              <a:lnSpc>
                <a:spcPct val="90000"/>
              </a:lnSpc>
              <a:spcBef>
                <a:spcPts val="750"/>
              </a:spcBef>
              <a:buFont typeface="Arial"/>
              <a:buChar char="•"/>
            </a:pPr>
            <a:r>
              <a:rPr lang="en-US" dirty="0"/>
              <a:t>Page Number in Drawing Set</a:t>
            </a:r>
          </a:p>
          <a:p>
            <a:pPr marL="171450" indent="-171450" defTabSz="685800">
              <a:lnSpc>
                <a:spcPct val="90000"/>
              </a:lnSpc>
              <a:spcBef>
                <a:spcPts val="750"/>
              </a:spcBef>
              <a:buFont typeface="Arial"/>
              <a:buChar char="•"/>
            </a:pPr>
            <a:r>
              <a:rPr lang="en-US" dirty="0"/>
              <a:t>Date Drawing Created</a:t>
            </a:r>
          </a:p>
          <a:p>
            <a:pPr marL="171450" indent="-171450" defTabSz="685800">
              <a:lnSpc>
                <a:spcPct val="90000"/>
              </a:lnSpc>
              <a:spcBef>
                <a:spcPts val="750"/>
              </a:spcBef>
              <a:buFont typeface="Arial"/>
              <a:buChar char="•"/>
            </a:pPr>
            <a:r>
              <a:rPr lang="en-US" dirty="0"/>
              <a:t>Project Number</a:t>
            </a:r>
          </a:p>
          <a:p>
            <a:pPr marL="171450" indent="-171450" defTabSz="685800">
              <a:lnSpc>
                <a:spcPct val="90000"/>
              </a:lnSpc>
              <a:spcBef>
                <a:spcPts val="750"/>
              </a:spcBef>
              <a:buFont typeface="Arial"/>
              <a:buChar char="•"/>
            </a:pPr>
            <a:r>
              <a:rPr lang="en-US" dirty="0"/>
              <a:t>Option Information</a:t>
            </a:r>
          </a:p>
        </p:txBody>
      </p:sp>
      <p:cxnSp>
        <p:nvCxnSpPr>
          <p:cNvPr id="12" name="Straight Arrow Connector 11"/>
          <p:cNvCxnSpPr/>
          <p:nvPr/>
        </p:nvCxnSpPr>
        <p:spPr>
          <a:xfrm>
            <a:off x="6096000" y="3368351"/>
            <a:ext cx="2524134" cy="11706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376143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601926"/>
            <a:ext cx="11111345" cy="610037"/>
          </a:xfrm>
        </p:spPr>
        <p:txBody>
          <a:bodyPr/>
          <a:lstStyle/>
          <a:p>
            <a:pPr lvl="2"/>
            <a:r>
              <a:rPr lang="en-US" sz="2000" dirty="0" smtClean="0"/>
              <a:t>Sales </a:t>
            </a:r>
            <a:r>
              <a:rPr lang="en-US" sz="2000" dirty="0"/>
              <a:t>Proposal, Submittal, and Record drawing title block </a:t>
            </a:r>
            <a:r>
              <a:rPr lang="en-US" sz="2000" dirty="0" smtClean="0"/>
              <a:t>– first </a:t>
            </a:r>
            <a:r>
              <a:rPr lang="en-US" sz="2000" dirty="0"/>
              <a:t>page </a:t>
            </a:r>
            <a:r>
              <a:rPr lang="en-US" sz="2000" dirty="0" smtClean="0"/>
              <a:t>– lower </a:t>
            </a:r>
            <a:r>
              <a:rPr lang="en-US" sz="2000" dirty="0"/>
              <a:t>right corner to lower left corner</a:t>
            </a:r>
          </a:p>
        </p:txBody>
      </p:sp>
      <p:cxnSp>
        <p:nvCxnSpPr>
          <p:cNvPr id="9" name="Straight Arrow Connector 8"/>
          <p:cNvCxnSpPr/>
          <p:nvPr/>
        </p:nvCxnSpPr>
        <p:spPr>
          <a:xfrm flipV="1">
            <a:off x="9023329" y="3223498"/>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57524" y="3906044"/>
            <a:ext cx="6031119" cy="3114699"/>
          </a:xfrm>
          <a:prstGeom prst="rect">
            <a:avLst/>
          </a:prstGeom>
        </p:spPr>
        <p:txBody>
          <a:bodyPr/>
          <a:lstStyle>
            <a:lvl1pPr marL="171450" indent="-171450" defTabSz="685800">
              <a:lnSpc>
                <a:spcPct val="90000"/>
              </a:lnSpc>
              <a:spcBef>
                <a:spcPts val="750"/>
              </a:spcBef>
              <a:buFont typeface="Arial"/>
              <a:buChar char="•"/>
              <a:defRPr sz="2800"/>
            </a:lvl1pPr>
            <a:lvl2pPr marL="514350" indent="-171450" defTabSz="685800">
              <a:lnSpc>
                <a:spcPct val="90000"/>
              </a:lnSpc>
              <a:spcBef>
                <a:spcPts val="375"/>
              </a:spcBef>
              <a:buFont typeface="Arial"/>
              <a:buChar char="•"/>
              <a:defRPr sz="2400"/>
            </a:lvl2pPr>
            <a:lvl3pPr marL="857250" lvl="2"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sz="1800" dirty="0"/>
              <a:t>Valmont Order Number</a:t>
            </a:r>
          </a:p>
          <a:p>
            <a:r>
              <a:rPr lang="en-US" sz="1800" dirty="0"/>
              <a:t>Page Number in Drawing Set</a:t>
            </a:r>
          </a:p>
          <a:p>
            <a:r>
              <a:rPr lang="en-US" sz="1800" dirty="0"/>
              <a:t>Drawing Number (State + Valmont Order Number) </a:t>
            </a:r>
          </a:p>
          <a:p>
            <a:r>
              <a:rPr lang="en-US" sz="1800" dirty="0"/>
              <a:t>Revision Letter (if applicable)</a:t>
            </a:r>
          </a:p>
        </p:txBody>
      </p:sp>
      <p:pic>
        <p:nvPicPr>
          <p:cNvPr id="4" name="Picture 3"/>
          <p:cNvPicPr>
            <a:picLocks noChangeAspect="1"/>
          </p:cNvPicPr>
          <p:nvPr/>
        </p:nvPicPr>
        <p:blipFill>
          <a:blip r:embed="rId2"/>
          <a:stretch>
            <a:fillRect/>
          </a:stretch>
        </p:blipFill>
        <p:spPr>
          <a:xfrm>
            <a:off x="66114" y="2546248"/>
            <a:ext cx="12070080" cy="523625"/>
          </a:xfrm>
          <a:prstGeom prst="rect">
            <a:avLst/>
          </a:prstGeom>
        </p:spPr>
      </p:pic>
      <p:sp>
        <p:nvSpPr>
          <p:cNvPr id="5" name="Oval 4"/>
          <p:cNvSpPr/>
          <p:nvPr/>
        </p:nvSpPr>
        <p:spPr>
          <a:xfrm>
            <a:off x="10731760" y="2334926"/>
            <a:ext cx="144207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045028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092873" cy="636449"/>
          </a:xfrm>
        </p:spPr>
        <p:txBody>
          <a:bodyPr/>
          <a:lstStyle/>
          <a:p>
            <a:pPr lvl="2"/>
            <a:r>
              <a:rPr lang="en-US" sz="2000" dirty="0"/>
              <a:t>Sales Proposal, Submittal, and Record drawing title block – first page – lower right corner to lower left corner</a:t>
            </a:r>
          </a:p>
        </p:txBody>
      </p:sp>
      <p:cxnSp>
        <p:nvCxnSpPr>
          <p:cNvPr id="9" name="Straight Arrow Connector 8"/>
          <p:cNvCxnSpPr/>
          <p:nvPr/>
        </p:nvCxnSpPr>
        <p:spPr>
          <a:xfrm flipV="1">
            <a:off x="6301235" y="3306950"/>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2124" y="4455940"/>
            <a:ext cx="4209111" cy="94282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pic>
        <p:nvPicPr>
          <p:cNvPr id="10" name="Picture 9"/>
          <p:cNvPicPr>
            <a:picLocks noChangeAspect="1"/>
          </p:cNvPicPr>
          <p:nvPr/>
        </p:nvPicPr>
        <p:blipFill>
          <a:blip r:embed="rId2"/>
          <a:stretch>
            <a:fillRect/>
          </a:stretch>
        </p:blipFill>
        <p:spPr>
          <a:xfrm>
            <a:off x="66114" y="2546248"/>
            <a:ext cx="12070080" cy="523625"/>
          </a:xfrm>
          <a:prstGeom prst="rect">
            <a:avLst/>
          </a:prstGeom>
        </p:spPr>
      </p:pic>
      <p:sp>
        <p:nvSpPr>
          <p:cNvPr id="8" name="Oval 7"/>
          <p:cNvSpPr/>
          <p:nvPr/>
        </p:nvSpPr>
        <p:spPr>
          <a:xfrm>
            <a:off x="7385837" y="2364647"/>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4226614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268364" cy="733000"/>
          </a:xfrm>
        </p:spPr>
        <p:txBody>
          <a:bodyPr/>
          <a:lstStyle/>
          <a:p>
            <a:pPr lvl="2"/>
            <a:r>
              <a:rPr lang="en-US" sz="2000" dirty="0"/>
              <a:t>Sales Proposal, Submittal, and Record drawing title block – first page – lower right corner to lower left corner</a:t>
            </a:r>
          </a:p>
        </p:txBody>
      </p:sp>
      <p:cxnSp>
        <p:nvCxnSpPr>
          <p:cNvPr id="9" name="Straight Arrow Connector 8"/>
          <p:cNvCxnSpPr/>
          <p:nvPr/>
        </p:nvCxnSpPr>
        <p:spPr>
          <a:xfrm flipV="1">
            <a:off x="4426320" y="3357520"/>
            <a:ext cx="1628556" cy="16002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39751" y="4957811"/>
            <a:ext cx="2788169" cy="119212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Name</a:t>
            </a:r>
          </a:p>
          <a:p>
            <a:r>
              <a:rPr lang="en-US" dirty="0"/>
              <a:t>Title or Product Type</a:t>
            </a:r>
          </a:p>
        </p:txBody>
      </p:sp>
      <p:pic>
        <p:nvPicPr>
          <p:cNvPr id="10" name="Picture 9"/>
          <p:cNvPicPr>
            <a:picLocks noChangeAspect="1"/>
          </p:cNvPicPr>
          <p:nvPr/>
        </p:nvPicPr>
        <p:blipFill>
          <a:blip r:embed="rId2"/>
          <a:stretch>
            <a:fillRect/>
          </a:stretch>
        </p:blipFill>
        <p:spPr>
          <a:xfrm>
            <a:off x="66114" y="2546248"/>
            <a:ext cx="12070080" cy="523625"/>
          </a:xfrm>
          <a:prstGeom prst="rect">
            <a:avLst/>
          </a:prstGeom>
        </p:spPr>
      </p:pic>
      <p:sp>
        <p:nvSpPr>
          <p:cNvPr id="8" name="Oval 7"/>
          <p:cNvSpPr/>
          <p:nvPr/>
        </p:nvSpPr>
        <p:spPr>
          <a:xfrm>
            <a:off x="5261711" y="2334926"/>
            <a:ext cx="2410345"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4233851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144250" cy="652419"/>
          </a:xfrm>
        </p:spPr>
        <p:txBody>
          <a:bodyPr/>
          <a:lstStyle/>
          <a:p>
            <a:pPr lvl="2"/>
            <a:r>
              <a:rPr lang="en-US" sz="2000" dirty="0"/>
              <a:t>Sales Proposal, Submittal, and Record drawing title block – first page – lower right corner to lower left corner</a:t>
            </a:r>
          </a:p>
        </p:txBody>
      </p:sp>
      <p:cxnSp>
        <p:nvCxnSpPr>
          <p:cNvPr id="9" name="Straight Arrow Connector 8"/>
          <p:cNvCxnSpPr/>
          <p:nvPr/>
        </p:nvCxnSpPr>
        <p:spPr>
          <a:xfrm flipH="1" flipV="1">
            <a:off x="4891472" y="3361776"/>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87154" y="4547415"/>
            <a:ext cx="3318846" cy="1646605"/>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Sold To Name</a:t>
            </a:r>
          </a:p>
          <a:p>
            <a:r>
              <a:rPr lang="en-US" dirty="0"/>
              <a:t>Ship To Name</a:t>
            </a:r>
          </a:p>
          <a:p>
            <a:r>
              <a:rPr lang="en-US" dirty="0"/>
              <a:t>Purchase Order Number</a:t>
            </a:r>
          </a:p>
          <a:p>
            <a:r>
              <a:rPr lang="en-US" dirty="0"/>
              <a:t>Agent Name</a:t>
            </a:r>
          </a:p>
        </p:txBody>
      </p:sp>
      <p:pic>
        <p:nvPicPr>
          <p:cNvPr id="10" name="Picture 9"/>
          <p:cNvPicPr>
            <a:picLocks noChangeAspect="1"/>
          </p:cNvPicPr>
          <p:nvPr/>
        </p:nvPicPr>
        <p:blipFill>
          <a:blip r:embed="rId2"/>
          <a:stretch>
            <a:fillRect/>
          </a:stretch>
        </p:blipFill>
        <p:spPr>
          <a:xfrm>
            <a:off x="66114" y="2546248"/>
            <a:ext cx="12070080" cy="523625"/>
          </a:xfrm>
          <a:prstGeom prst="rect">
            <a:avLst/>
          </a:prstGeom>
        </p:spPr>
      </p:pic>
      <p:sp>
        <p:nvSpPr>
          <p:cNvPr id="8" name="Oval 7"/>
          <p:cNvSpPr/>
          <p:nvPr/>
        </p:nvSpPr>
        <p:spPr>
          <a:xfrm>
            <a:off x="3301943" y="2324285"/>
            <a:ext cx="2394314"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484621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658600" cy="455474"/>
          </a:xfrm>
        </p:spPr>
        <p:txBody>
          <a:bodyPr/>
          <a:lstStyle/>
          <a:p>
            <a:pPr lvl="2"/>
            <a:r>
              <a:rPr lang="en-US" sz="2000" dirty="0" smtClean="0"/>
              <a:t>Sales </a:t>
            </a:r>
            <a:r>
              <a:rPr lang="en-US" sz="2000" dirty="0"/>
              <a:t>Proposal, Submittal, and Record drawing title block – </a:t>
            </a:r>
            <a:r>
              <a:rPr lang="en-US" sz="2000" dirty="0" smtClean="0"/>
              <a:t>first page – starting </a:t>
            </a:r>
            <a:r>
              <a:rPr lang="en-US" sz="2000" dirty="0"/>
              <a:t>in lower left corner</a:t>
            </a:r>
          </a:p>
        </p:txBody>
      </p:sp>
      <p:cxnSp>
        <p:nvCxnSpPr>
          <p:cNvPr id="9" name="Straight Arrow Connector 8"/>
          <p:cNvCxnSpPr/>
          <p:nvPr/>
        </p:nvCxnSpPr>
        <p:spPr>
          <a:xfrm flipH="1" flipV="1">
            <a:off x="3080630" y="3204810"/>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61302" y="4443938"/>
            <a:ext cx="6040048" cy="2145203"/>
          </a:xfrm>
          <a:prstGeom prst="rect">
            <a:avLst/>
          </a:prstGeom>
        </p:spPr>
        <p:txBody>
          <a:bodyPr/>
          <a:lstStyle>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Revision Letter (if applicable)</a:t>
            </a:r>
          </a:p>
          <a:p>
            <a:r>
              <a:rPr lang="en-US" dirty="0"/>
              <a:t>Drawn By Initials and Date (original and revision)</a:t>
            </a:r>
          </a:p>
          <a:p>
            <a:r>
              <a:rPr lang="en-US" dirty="0"/>
              <a:t>Check By Initials and Date (original and revision)</a:t>
            </a:r>
          </a:p>
          <a:p>
            <a:r>
              <a:rPr lang="en-US" dirty="0"/>
              <a:t>Description of Drawing Revision (if applicable)</a:t>
            </a:r>
          </a:p>
        </p:txBody>
      </p:sp>
      <p:pic>
        <p:nvPicPr>
          <p:cNvPr id="10" name="Picture 9"/>
          <p:cNvPicPr>
            <a:picLocks noChangeAspect="1"/>
          </p:cNvPicPr>
          <p:nvPr/>
        </p:nvPicPr>
        <p:blipFill>
          <a:blip r:embed="rId2"/>
          <a:stretch>
            <a:fillRect/>
          </a:stretch>
        </p:blipFill>
        <p:spPr>
          <a:xfrm>
            <a:off x="66114" y="2546248"/>
            <a:ext cx="12070080" cy="523625"/>
          </a:xfrm>
          <a:prstGeom prst="rect">
            <a:avLst/>
          </a:prstGeom>
        </p:spPr>
      </p:pic>
      <p:sp>
        <p:nvSpPr>
          <p:cNvPr id="8" name="Oval 7"/>
          <p:cNvSpPr/>
          <p:nvPr/>
        </p:nvSpPr>
        <p:spPr>
          <a:xfrm>
            <a:off x="33585" y="2324285"/>
            <a:ext cx="3568029"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497086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515725" cy="590244"/>
          </a:xfrm>
        </p:spPr>
        <p:txBody>
          <a:bodyPr/>
          <a:lstStyle/>
          <a:p>
            <a:pPr lvl="2"/>
            <a:r>
              <a:rPr lang="en-US" sz="2000" dirty="0" smtClean="0"/>
              <a:t>Sales </a:t>
            </a:r>
            <a:r>
              <a:rPr lang="en-US" sz="2000" dirty="0"/>
              <a:t>Proposal, Submittal, and Record drawing title block – </a:t>
            </a:r>
            <a:r>
              <a:rPr lang="en-US" sz="2000" dirty="0" smtClean="0"/>
              <a:t>additional </a:t>
            </a:r>
            <a:r>
              <a:rPr lang="en-US" sz="2000" dirty="0"/>
              <a:t>pages </a:t>
            </a:r>
            <a:r>
              <a:rPr lang="en-US" sz="2000" dirty="0" smtClean="0"/>
              <a:t>– lower </a:t>
            </a:r>
            <a:r>
              <a:rPr lang="en-US" sz="2000" dirty="0"/>
              <a:t>right corner to lower left corner</a:t>
            </a:r>
          </a:p>
        </p:txBody>
      </p:sp>
      <p:cxnSp>
        <p:nvCxnSpPr>
          <p:cNvPr id="9" name="Straight Arrow Connector 8"/>
          <p:cNvCxnSpPr/>
          <p:nvPr/>
        </p:nvCxnSpPr>
        <p:spPr>
          <a:xfrm flipV="1">
            <a:off x="8909331" y="3214059"/>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8150" y="3965858"/>
            <a:ext cx="6032781" cy="1646605"/>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Order Number</a:t>
            </a:r>
          </a:p>
          <a:p>
            <a:r>
              <a:rPr lang="en-US" dirty="0"/>
              <a:t>Page Number in Drawing Set</a:t>
            </a:r>
          </a:p>
          <a:p>
            <a:r>
              <a:rPr lang="en-US" dirty="0"/>
              <a:t>Drawing Number (State + Valmont Order Number) </a:t>
            </a:r>
          </a:p>
          <a:p>
            <a:r>
              <a:rPr lang="en-US" dirty="0"/>
              <a:t>Revision Letter (if applicable)</a:t>
            </a:r>
          </a:p>
        </p:txBody>
      </p:sp>
      <p:pic>
        <p:nvPicPr>
          <p:cNvPr id="4" name="Picture 3"/>
          <p:cNvPicPr>
            <a:picLocks noChangeAspect="1"/>
          </p:cNvPicPr>
          <p:nvPr/>
        </p:nvPicPr>
        <p:blipFill>
          <a:blip r:embed="rId2"/>
          <a:stretch>
            <a:fillRect/>
          </a:stretch>
        </p:blipFill>
        <p:spPr>
          <a:xfrm>
            <a:off x="49320" y="2536219"/>
            <a:ext cx="12070080" cy="535084"/>
          </a:xfrm>
          <a:prstGeom prst="rect">
            <a:avLst/>
          </a:prstGeom>
        </p:spPr>
      </p:pic>
      <p:sp>
        <p:nvSpPr>
          <p:cNvPr id="8" name="Oval 7"/>
          <p:cNvSpPr/>
          <p:nvPr/>
        </p:nvSpPr>
        <p:spPr>
          <a:xfrm>
            <a:off x="10709987" y="2334926"/>
            <a:ext cx="144207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93442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1601926"/>
            <a:ext cx="12046857" cy="4351338"/>
          </a:xfrm>
        </p:spPr>
        <p:txBody>
          <a:bodyPr/>
          <a:lstStyle/>
          <a:p>
            <a:pPr lvl="1"/>
            <a:r>
              <a:rPr lang="en-US" sz="2000" dirty="0"/>
              <a:t>Valmont receives the </a:t>
            </a:r>
            <a:r>
              <a:rPr lang="en-US" sz="2000" dirty="0" smtClean="0"/>
              <a:t>request for a customer </a:t>
            </a:r>
            <a:r>
              <a:rPr lang="en-US" sz="2000" dirty="0"/>
              <a:t>drawing </a:t>
            </a:r>
            <a:r>
              <a:rPr lang="en-US" sz="2000" dirty="0" smtClean="0"/>
              <a:t>typically </a:t>
            </a:r>
            <a:r>
              <a:rPr lang="en-US" sz="2000" dirty="0"/>
              <a:t>through a Valmont agent. </a:t>
            </a:r>
          </a:p>
          <a:p>
            <a:pPr lvl="1"/>
            <a:r>
              <a:rPr lang="en-US" sz="2000" dirty="0"/>
              <a:t>The </a:t>
            </a:r>
            <a:r>
              <a:rPr lang="en-US" sz="2000" dirty="0" smtClean="0"/>
              <a:t>request </a:t>
            </a:r>
            <a:r>
              <a:rPr lang="en-US" sz="2000" dirty="0"/>
              <a:t>is entered into our system by the assigned Project Administrator and placed in queue.</a:t>
            </a:r>
          </a:p>
          <a:p>
            <a:pPr lvl="1"/>
            <a:r>
              <a:rPr lang="en-US" sz="2000" dirty="0"/>
              <a:t>Requests requiring design review are analyzed by our in-house Engineering staff.</a:t>
            </a:r>
          </a:p>
          <a:p>
            <a:pPr lvl="1"/>
            <a:r>
              <a:rPr lang="en-US" sz="2000" dirty="0" smtClean="0"/>
              <a:t>Drafting creates the customer </a:t>
            </a:r>
            <a:r>
              <a:rPr lang="en-US" sz="2000" dirty="0"/>
              <a:t>drawing </a:t>
            </a:r>
            <a:r>
              <a:rPr lang="en-US" sz="2000" dirty="0" smtClean="0"/>
              <a:t>based </a:t>
            </a:r>
            <a:r>
              <a:rPr lang="en-US" sz="2000" dirty="0"/>
              <a:t>on the project and/or customer requirements.</a:t>
            </a:r>
          </a:p>
          <a:p>
            <a:pPr lvl="2"/>
            <a:r>
              <a:rPr lang="en-US" sz="2000" dirty="0" smtClean="0"/>
              <a:t>Purchase </a:t>
            </a:r>
            <a:r>
              <a:rPr lang="en-US" sz="2000" dirty="0"/>
              <a:t>order (PO), </a:t>
            </a:r>
            <a:r>
              <a:rPr lang="en-US" sz="2000" dirty="0" smtClean="0"/>
              <a:t>plans</a:t>
            </a:r>
            <a:r>
              <a:rPr lang="en-US" sz="2000" dirty="0"/>
              <a:t>, specifications, </a:t>
            </a:r>
            <a:r>
              <a:rPr lang="en-US" sz="2000" dirty="0" smtClean="0"/>
              <a:t>calculations </a:t>
            </a:r>
            <a:r>
              <a:rPr lang="en-US" sz="2000" dirty="0"/>
              <a:t>prepared by Engineering, documented information from email communications between agent and Valmont, etc.</a:t>
            </a:r>
          </a:p>
          <a:p>
            <a:pPr lvl="1"/>
            <a:r>
              <a:rPr lang="en-US" sz="2000" dirty="0"/>
              <a:t>The completed </a:t>
            </a:r>
            <a:r>
              <a:rPr lang="en-US" sz="2000" dirty="0" smtClean="0"/>
              <a:t>customer </a:t>
            </a:r>
            <a:r>
              <a:rPr lang="en-US" sz="2000" dirty="0"/>
              <a:t>drawing package is typically sent back to the Valmont agent for distribution to the project owner or approving authority</a:t>
            </a:r>
            <a:r>
              <a:rPr lang="en-US" sz="2000" dirty="0" smtClean="0"/>
              <a:t>.</a:t>
            </a:r>
          </a:p>
          <a:p>
            <a:pPr lvl="2"/>
            <a:r>
              <a:rPr lang="en-US" sz="2000" dirty="0" smtClean="0"/>
              <a:t>Customer drawing</a:t>
            </a:r>
            <a:endParaRPr lang="en-US" sz="2000" dirty="0"/>
          </a:p>
          <a:p>
            <a:pPr lvl="2"/>
            <a:r>
              <a:rPr lang="en-US" sz="2000" dirty="0" smtClean="0"/>
              <a:t>Formal </a:t>
            </a:r>
            <a:r>
              <a:rPr lang="en-US" sz="2000" dirty="0"/>
              <a:t>calculations from Engineering (if required per project and/or customer requirements</a:t>
            </a:r>
            <a:r>
              <a:rPr lang="en-US" sz="2000" dirty="0" smtClean="0"/>
              <a:t>)</a:t>
            </a:r>
          </a:p>
          <a:p>
            <a:pPr lvl="2"/>
            <a:r>
              <a:rPr lang="en-US" sz="2000" dirty="0" smtClean="0"/>
              <a:t>Professional </a:t>
            </a:r>
            <a:r>
              <a:rPr lang="en-US" sz="2000" dirty="0"/>
              <a:t>Engineering (PE) stamp </a:t>
            </a:r>
            <a:r>
              <a:rPr lang="en-US" sz="2000" dirty="0" smtClean="0"/>
              <a:t>(if </a:t>
            </a:r>
            <a:r>
              <a:rPr lang="en-US" sz="2000" dirty="0"/>
              <a:t>required per project and/or customer </a:t>
            </a:r>
            <a:r>
              <a:rPr lang="en-US" sz="2000" dirty="0" smtClean="0"/>
              <a:t>requirements)</a:t>
            </a:r>
            <a:endParaRPr lang="en-US" sz="2000" dirty="0"/>
          </a:p>
        </p:txBody>
      </p:sp>
      <p:sp>
        <p:nvSpPr>
          <p:cNvPr id="5" name="Title 4"/>
          <p:cNvSpPr>
            <a:spLocks noGrp="1"/>
          </p:cNvSpPr>
          <p:nvPr>
            <p:ph type="title"/>
          </p:nvPr>
        </p:nvSpPr>
        <p:spPr/>
        <p:txBody>
          <a:bodyPr/>
          <a:lstStyle/>
          <a:p>
            <a:r>
              <a:rPr lang="en-US" dirty="0" smtClean="0"/>
              <a:t>Customer Drawing Requests</a:t>
            </a:r>
            <a:endParaRPr lang="en-US" dirty="0"/>
          </a:p>
        </p:txBody>
      </p:sp>
    </p:spTree>
    <p:extLst>
      <p:ext uri="{BB962C8B-B14F-4D97-AF65-F5344CB8AC3E}">
        <p14:creationId xmlns:p14="http://schemas.microsoft.com/office/powerpoint/2010/main" val="2177106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563350" cy="627834"/>
          </a:xfrm>
        </p:spPr>
        <p:txBody>
          <a:bodyPr/>
          <a:lstStyle/>
          <a:p>
            <a:pPr lvl="2"/>
            <a:r>
              <a:rPr lang="en-US" sz="2000" dirty="0"/>
              <a:t>Sales Proposal, Submittal, and Record drawing title block – additional pages – lower right corner to lower left corner</a:t>
            </a:r>
          </a:p>
        </p:txBody>
      </p:sp>
      <p:cxnSp>
        <p:nvCxnSpPr>
          <p:cNvPr id="10" name="Straight Arrow Connector 9"/>
          <p:cNvCxnSpPr/>
          <p:nvPr/>
        </p:nvCxnSpPr>
        <p:spPr>
          <a:xfrm flipV="1">
            <a:off x="6301235" y="3377762"/>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23310" y="4542468"/>
            <a:ext cx="4277925" cy="94282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pic>
        <p:nvPicPr>
          <p:cNvPr id="9" name="Picture 8"/>
          <p:cNvPicPr>
            <a:picLocks noChangeAspect="1"/>
          </p:cNvPicPr>
          <p:nvPr/>
        </p:nvPicPr>
        <p:blipFill>
          <a:blip r:embed="rId2"/>
          <a:stretch>
            <a:fillRect/>
          </a:stretch>
        </p:blipFill>
        <p:spPr>
          <a:xfrm>
            <a:off x="49320" y="2536219"/>
            <a:ext cx="12070080" cy="535084"/>
          </a:xfrm>
          <a:prstGeom prst="rect">
            <a:avLst/>
          </a:prstGeom>
        </p:spPr>
      </p:pic>
      <p:sp>
        <p:nvSpPr>
          <p:cNvPr id="11" name="Oval 10"/>
          <p:cNvSpPr/>
          <p:nvPr/>
        </p:nvSpPr>
        <p:spPr>
          <a:xfrm>
            <a:off x="7385837" y="2364647"/>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843640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544300" cy="762464"/>
          </a:xfrm>
        </p:spPr>
        <p:txBody>
          <a:bodyPr/>
          <a:lstStyle/>
          <a:p>
            <a:pPr lvl="2"/>
            <a:r>
              <a:rPr lang="en-US" sz="2000" dirty="0"/>
              <a:t>Sales Proposal, Submittal, and Record drawing title block – additional pages – lower right corner to lower left corner</a:t>
            </a:r>
          </a:p>
        </p:txBody>
      </p:sp>
      <p:cxnSp>
        <p:nvCxnSpPr>
          <p:cNvPr id="7" name="Straight Arrow Connector 6"/>
          <p:cNvCxnSpPr/>
          <p:nvPr/>
        </p:nvCxnSpPr>
        <p:spPr>
          <a:xfrm flipV="1">
            <a:off x="4426320" y="3357520"/>
            <a:ext cx="1628556" cy="16002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42926" y="4874764"/>
            <a:ext cx="2721494" cy="119212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Name</a:t>
            </a:r>
          </a:p>
          <a:p>
            <a:r>
              <a:rPr lang="en-US" dirty="0"/>
              <a:t>Title or Product Type</a:t>
            </a:r>
          </a:p>
        </p:txBody>
      </p:sp>
      <p:pic>
        <p:nvPicPr>
          <p:cNvPr id="9" name="Picture 8"/>
          <p:cNvPicPr>
            <a:picLocks noChangeAspect="1"/>
          </p:cNvPicPr>
          <p:nvPr/>
        </p:nvPicPr>
        <p:blipFill>
          <a:blip r:embed="rId2"/>
          <a:stretch>
            <a:fillRect/>
          </a:stretch>
        </p:blipFill>
        <p:spPr>
          <a:xfrm>
            <a:off x="49320" y="2536219"/>
            <a:ext cx="12070080" cy="535084"/>
          </a:xfrm>
          <a:prstGeom prst="rect">
            <a:avLst/>
          </a:prstGeom>
        </p:spPr>
      </p:pic>
      <p:sp>
        <p:nvSpPr>
          <p:cNvPr id="5" name="Oval 4"/>
          <p:cNvSpPr/>
          <p:nvPr/>
        </p:nvSpPr>
        <p:spPr>
          <a:xfrm>
            <a:off x="5233718" y="2364390"/>
            <a:ext cx="2410345"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971495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0810875" cy="581982"/>
          </a:xfrm>
        </p:spPr>
        <p:txBody>
          <a:bodyPr/>
          <a:lstStyle/>
          <a:p>
            <a:pPr lvl="2"/>
            <a:r>
              <a:rPr lang="en-US" sz="2000" dirty="0" smtClean="0"/>
              <a:t>Sales </a:t>
            </a:r>
            <a:r>
              <a:rPr lang="en-US" sz="2000" dirty="0"/>
              <a:t>Proposal, Submittal, and Record drawing title </a:t>
            </a:r>
            <a:r>
              <a:rPr lang="en-US" sz="2000" dirty="0" smtClean="0"/>
              <a:t>block – additional pages </a:t>
            </a:r>
            <a:endParaRPr lang="en-US" sz="2000" dirty="0"/>
          </a:p>
        </p:txBody>
      </p:sp>
      <p:cxnSp>
        <p:nvCxnSpPr>
          <p:cNvPr id="9" name="Straight Arrow Connector 8"/>
          <p:cNvCxnSpPr/>
          <p:nvPr/>
        </p:nvCxnSpPr>
        <p:spPr>
          <a:xfrm flipH="1" flipV="1">
            <a:off x="3771096" y="3384237"/>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2002" y="4648674"/>
            <a:ext cx="6601397" cy="1338828"/>
          </a:xfrm>
          <a:prstGeom prst="rect">
            <a:avLst/>
          </a:prstGeom>
        </p:spPr>
        <p:txBody>
          <a:bodyPr/>
          <a:lstStyle>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Sold To, Ship To, Purchase Order Number, Agent Name, Revision, Drawn By, and Check By information only documented on first page of drawing set.</a:t>
            </a:r>
          </a:p>
        </p:txBody>
      </p:sp>
      <p:pic>
        <p:nvPicPr>
          <p:cNvPr id="8" name="Picture 7"/>
          <p:cNvPicPr>
            <a:picLocks noChangeAspect="1"/>
          </p:cNvPicPr>
          <p:nvPr/>
        </p:nvPicPr>
        <p:blipFill>
          <a:blip r:embed="rId2"/>
          <a:stretch>
            <a:fillRect/>
          </a:stretch>
        </p:blipFill>
        <p:spPr>
          <a:xfrm>
            <a:off x="49320" y="2536219"/>
            <a:ext cx="12070080" cy="535084"/>
          </a:xfrm>
          <a:prstGeom prst="rect">
            <a:avLst/>
          </a:prstGeom>
        </p:spPr>
      </p:pic>
      <p:sp>
        <p:nvSpPr>
          <p:cNvPr id="5" name="Oval 4"/>
          <p:cNvSpPr/>
          <p:nvPr/>
        </p:nvSpPr>
        <p:spPr>
          <a:xfrm>
            <a:off x="45899" y="2374915"/>
            <a:ext cx="5449832"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noGrp="1"/>
          </p:cNvSpPr>
          <p:nvPr>
            <p:ph type="title"/>
          </p:nvPr>
        </p:nvSpPr>
        <p:spPr>
          <a:xfrm>
            <a:off x="304800" y="575555"/>
            <a:ext cx="11658600" cy="704987"/>
          </a:xfrm>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782978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0144125" cy="417374"/>
          </a:xfrm>
        </p:spPr>
        <p:txBody>
          <a:bodyPr/>
          <a:lstStyle/>
          <a:p>
            <a:pPr lvl="2"/>
            <a:r>
              <a:rPr lang="en-US" sz="2000" dirty="0" smtClean="0"/>
              <a:t>DB </a:t>
            </a:r>
            <a:r>
              <a:rPr lang="en-US" sz="2000" dirty="0"/>
              <a:t>drawing title block – </a:t>
            </a:r>
            <a:r>
              <a:rPr lang="en-US" sz="2000" dirty="0" smtClean="0"/>
              <a:t>first page – lower </a:t>
            </a:r>
            <a:r>
              <a:rPr lang="en-US" sz="2000" dirty="0"/>
              <a:t>right corner to lower left corner</a:t>
            </a:r>
          </a:p>
        </p:txBody>
      </p:sp>
      <p:pic>
        <p:nvPicPr>
          <p:cNvPr id="4" name="Picture 3"/>
          <p:cNvPicPr>
            <a:picLocks noChangeAspect="1"/>
          </p:cNvPicPr>
          <p:nvPr/>
        </p:nvPicPr>
        <p:blipFill>
          <a:blip r:embed="rId2"/>
          <a:stretch>
            <a:fillRect/>
          </a:stretch>
        </p:blipFill>
        <p:spPr>
          <a:xfrm>
            <a:off x="60960" y="2555715"/>
            <a:ext cx="12070080" cy="500724"/>
          </a:xfrm>
          <a:prstGeom prst="rect">
            <a:avLst/>
          </a:prstGeom>
        </p:spPr>
      </p:pic>
      <p:sp>
        <p:nvSpPr>
          <p:cNvPr id="6" name="Oval 5"/>
          <p:cNvSpPr/>
          <p:nvPr/>
        </p:nvSpPr>
        <p:spPr>
          <a:xfrm>
            <a:off x="10731760" y="2334926"/>
            <a:ext cx="144207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V="1">
            <a:off x="9023329" y="3223498"/>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76725" y="4265431"/>
            <a:ext cx="4864291" cy="1294713"/>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Page Number in Drawing Set</a:t>
            </a:r>
          </a:p>
          <a:p>
            <a:r>
              <a:rPr lang="en-US" dirty="0"/>
              <a:t>Drawing Number (Always starts with DB)</a:t>
            </a:r>
          </a:p>
          <a:p>
            <a:r>
              <a:rPr lang="en-US" dirty="0"/>
              <a:t>Revision Letter (if applicable)</a:t>
            </a:r>
          </a:p>
        </p:txBody>
      </p:sp>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125250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287125" cy="512210"/>
          </a:xfrm>
        </p:spPr>
        <p:txBody>
          <a:bodyPr/>
          <a:lstStyle/>
          <a:p>
            <a:pPr lvl="2"/>
            <a:r>
              <a:rPr lang="en-US" sz="2000" dirty="0"/>
              <a:t>DB drawing title block – first page – lower right corner to lower left corner</a:t>
            </a:r>
          </a:p>
        </p:txBody>
      </p:sp>
      <p:pic>
        <p:nvPicPr>
          <p:cNvPr id="6" name="Picture 5"/>
          <p:cNvPicPr>
            <a:picLocks noChangeAspect="1"/>
          </p:cNvPicPr>
          <p:nvPr/>
        </p:nvPicPr>
        <p:blipFill>
          <a:blip r:embed="rId2"/>
          <a:stretch>
            <a:fillRect/>
          </a:stretch>
        </p:blipFill>
        <p:spPr>
          <a:xfrm>
            <a:off x="60960" y="2555715"/>
            <a:ext cx="12070080" cy="500724"/>
          </a:xfrm>
          <a:prstGeom prst="rect">
            <a:avLst/>
          </a:prstGeom>
        </p:spPr>
      </p:pic>
      <p:sp>
        <p:nvSpPr>
          <p:cNvPr id="7" name="Oval 6"/>
          <p:cNvSpPr/>
          <p:nvPr/>
        </p:nvSpPr>
        <p:spPr>
          <a:xfrm>
            <a:off x="7385837" y="2364647"/>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6301235" y="3306950"/>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38350" y="4445147"/>
            <a:ext cx="4437711" cy="942822"/>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sp>
        <p:nvSpPr>
          <p:cNvPr id="12"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861883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1325225" cy="384622"/>
          </a:xfrm>
        </p:spPr>
        <p:txBody>
          <a:bodyPr/>
          <a:lstStyle/>
          <a:p>
            <a:pPr lvl="2"/>
            <a:r>
              <a:rPr lang="en-US" sz="2000" dirty="0"/>
              <a:t>DB drawing title block – first page – lower right corner to lower left corner</a:t>
            </a:r>
          </a:p>
        </p:txBody>
      </p:sp>
      <p:pic>
        <p:nvPicPr>
          <p:cNvPr id="6" name="Picture 5"/>
          <p:cNvPicPr>
            <a:picLocks noChangeAspect="1"/>
          </p:cNvPicPr>
          <p:nvPr/>
        </p:nvPicPr>
        <p:blipFill>
          <a:blip r:embed="rId2"/>
          <a:stretch>
            <a:fillRect/>
          </a:stretch>
        </p:blipFill>
        <p:spPr>
          <a:xfrm>
            <a:off x="60960" y="2555715"/>
            <a:ext cx="12070080" cy="500724"/>
          </a:xfrm>
          <a:prstGeom prst="rect">
            <a:avLst/>
          </a:prstGeom>
        </p:spPr>
      </p:pic>
      <p:sp>
        <p:nvSpPr>
          <p:cNvPr id="7" name="Oval 6"/>
          <p:cNvSpPr/>
          <p:nvPr/>
        </p:nvSpPr>
        <p:spPr>
          <a:xfrm>
            <a:off x="3359021" y="2334926"/>
            <a:ext cx="4313036"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251510" y="5203812"/>
            <a:ext cx="3368740" cy="1192121"/>
          </a:xfrm>
          <a:prstGeom prst="rect">
            <a:avLst/>
          </a:prstGeom>
        </p:spPr>
        <p:txBody>
          <a:bodyPr/>
          <a:lstStyle>
            <a:defPPr>
              <a:defRPr lang="en-US"/>
            </a:defPPr>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Job or Project Name</a:t>
            </a:r>
          </a:p>
          <a:p>
            <a:r>
              <a:rPr lang="en-US" dirty="0"/>
              <a:t>Title or Product Type</a:t>
            </a:r>
          </a:p>
        </p:txBody>
      </p:sp>
      <p:cxnSp>
        <p:nvCxnSpPr>
          <p:cNvPr id="9" name="Straight Arrow Connector 8"/>
          <p:cNvCxnSpPr/>
          <p:nvPr/>
        </p:nvCxnSpPr>
        <p:spPr>
          <a:xfrm flipH="1" flipV="1">
            <a:off x="4940594" y="3442801"/>
            <a:ext cx="1310916" cy="1838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1518976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1926"/>
            <a:ext cx="10906125" cy="573988"/>
          </a:xfrm>
        </p:spPr>
        <p:txBody>
          <a:bodyPr/>
          <a:lstStyle/>
          <a:p>
            <a:pPr lvl="2"/>
            <a:r>
              <a:rPr lang="en-US" sz="2000" dirty="0"/>
              <a:t>DB drawing title block – first page – starting in lower left corner</a:t>
            </a:r>
          </a:p>
        </p:txBody>
      </p:sp>
      <p:pic>
        <p:nvPicPr>
          <p:cNvPr id="5" name="Picture 4"/>
          <p:cNvPicPr>
            <a:picLocks noChangeAspect="1"/>
          </p:cNvPicPr>
          <p:nvPr/>
        </p:nvPicPr>
        <p:blipFill>
          <a:blip r:embed="rId2"/>
          <a:stretch>
            <a:fillRect/>
          </a:stretch>
        </p:blipFill>
        <p:spPr>
          <a:xfrm>
            <a:off x="60960" y="2555715"/>
            <a:ext cx="12070080" cy="500724"/>
          </a:xfrm>
          <a:prstGeom prst="rect">
            <a:avLst/>
          </a:prstGeom>
        </p:spPr>
      </p:pic>
      <p:sp>
        <p:nvSpPr>
          <p:cNvPr id="7" name="Oval 6"/>
          <p:cNvSpPr/>
          <p:nvPr/>
        </p:nvSpPr>
        <p:spPr>
          <a:xfrm>
            <a:off x="33585" y="2324285"/>
            <a:ext cx="3568029"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3080630" y="3204810"/>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61302" y="4443938"/>
            <a:ext cx="6449623" cy="2145203"/>
          </a:xfrm>
          <a:prstGeom prst="rect">
            <a:avLst/>
          </a:prstGeom>
        </p:spPr>
        <p:txBody>
          <a:bodyPr/>
          <a:lstStyle>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Revision Letter (if applicable)</a:t>
            </a:r>
          </a:p>
          <a:p>
            <a:r>
              <a:rPr lang="en-US" dirty="0"/>
              <a:t>Drawn By Initials and Date (original and revision)</a:t>
            </a:r>
          </a:p>
          <a:p>
            <a:r>
              <a:rPr lang="en-US" dirty="0"/>
              <a:t>Check By Initials and Date (original and revision)</a:t>
            </a:r>
          </a:p>
          <a:p>
            <a:r>
              <a:rPr lang="en-US" dirty="0"/>
              <a:t>Description of Drawing Revision (if applicable)</a:t>
            </a:r>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115656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601926"/>
            <a:ext cx="11092874" cy="341174"/>
          </a:xfrm>
        </p:spPr>
        <p:txBody>
          <a:bodyPr/>
          <a:lstStyle/>
          <a:p>
            <a:pPr lvl="2"/>
            <a:r>
              <a:rPr lang="en-US" sz="2000" dirty="0" smtClean="0"/>
              <a:t>DB </a:t>
            </a:r>
            <a:r>
              <a:rPr lang="en-US" sz="2000" dirty="0"/>
              <a:t>drawing title block – </a:t>
            </a:r>
            <a:r>
              <a:rPr lang="en-US" sz="2000" dirty="0" smtClean="0"/>
              <a:t>additional pages – lower </a:t>
            </a:r>
            <a:r>
              <a:rPr lang="en-US" sz="2000" dirty="0"/>
              <a:t>right corner to lower left corner</a:t>
            </a:r>
          </a:p>
        </p:txBody>
      </p:sp>
      <p:pic>
        <p:nvPicPr>
          <p:cNvPr id="5" name="Picture 4"/>
          <p:cNvPicPr>
            <a:picLocks noChangeAspect="1"/>
          </p:cNvPicPr>
          <p:nvPr/>
        </p:nvPicPr>
        <p:blipFill>
          <a:blip r:embed="rId2"/>
          <a:stretch>
            <a:fillRect/>
          </a:stretch>
        </p:blipFill>
        <p:spPr>
          <a:xfrm>
            <a:off x="43544" y="2558198"/>
            <a:ext cx="12070080" cy="499270"/>
          </a:xfrm>
          <a:prstGeom prst="rect">
            <a:avLst/>
          </a:prstGeom>
        </p:spPr>
      </p:pic>
      <p:sp>
        <p:nvSpPr>
          <p:cNvPr id="7" name="Oval 6"/>
          <p:cNvSpPr/>
          <p:nvPr/>
        </p:nvSpPr>
        <p:spPr>
          <a:xfrm>
            <a:off x="10709987" y="2334926"/>
            <a:ext cx="1442071"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8909331" y="3214059"/>
            <a:ext cx="1877352" cy="15035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71950" y="4255992"/>
            <a:ext cx="5161449" cy="1294713"/>
          </a:xfrm>
          <a:prstGeom prst="rect">
            <a:avLst/>
          </a:prstGeom>
        </p:spPr>
        <p:txBody>
          <a:bodyPr/>
          <a:lstStyle>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Page Number in Drawing Set</a:t>
            </a:r>
          </a:p>
          <a:p>
            <a:r>
              <a:rPr lang="en-US" dirty="0"/>
              <a:t>Drawing Number (Always starts with DB)</a:t>
            </a:r>
          </a:p>
          <a:p>
            <a:r>
              <a:rPr lang="en-US" dirty="0"/>
              <a:t>Revision Letter (if applicable)</a:t>
            </a:r>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926028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596"/>
            <a:ext cx="11120582" cy="296068"/>
          </a:xfrm>
        </p:spPr>
        <p:txBody>
          <a:bodyPr/>
          <a:lstStyle/>
          <a:p>
            <a:pPr lvl="2"/>
            <a:r>
              <a:rPr lang="en-US" sz="2000" dirty="0"/>
              <a:t>DB drawing title block – additional pages – lower right corner to lower left corner</a:t>
            </a:r>
          </a:p>
        </p:txBody>
      </p:sp>
      <p:pic>
        <p:nvPicPr>
          <p:cNvPr id="5" name="Picture 4"/>
          <p:cNvPicPr>
            <a:picLocks noChangeAspect="1"/>
          </p:cNvPicPr>
          <p:nvPr/>
        </p:nvPicPr>
        <p:blipFill>
          <a:blip r:embed="rId2"/>
          <a:stretch>
            <a:fillRect/>
          </a:stretch>
        </p:blipFill>
        <p:spPr>
          <a:xfrm>
            <a:off x="43544" y="2567529"/>
            <a:ext cx="12070080" cy="499270"/>
          </a:xfrm>
          <a:prstGeom prst="rect">
            <a:avLst/>
          </a:prstGeom>
        </p:spPr>
      </p:pic>
      <p:sp>
        <p:nvSpPr>
          <p:cNvPr id="6" name="Oval 5"/>
          <p:cNvSpPr/>
          <p:nvPr/>
        </p:nvSpPr>
        <p:spPr>
          <a:xfrm>
            <a:off x="7385837" y="2364647"/>
            <a:ext cx="3581400"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6301235" y="3377762"/>
            <a:ext cx="1839759" cy="12470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1338" y="4464377"/>
            <a:ext cx="4762499" cy="942822"/>
          </a:xfrm>
          <a:prstGeom prst="rect">
            <a:avLst/>
          </a:prstGeom>
        </p:spPr>
        <p:txBody>
          <a:bodyPr/>
          <a:lstStyle>
            <a:lvl1pPr marL="171450" indent="-171450" defTabSz="685800">
              <a:lnSpc>
                <a:spcPct val="90000"/>
              </a:lnSpc>
              <a:spcBef>
                <a:spcPts val="750"/>
              </a:spcBef>
              <a:buFont typeface="Arial"/>
              <a:buChar char="•"/>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dirty="0"/>
              <a:t>Valmont Logo and Phone Number</a:t>
            </a:r>
          </a:p>
          <a:p>
            <a:r>
              <a:rPr lang="en-US" dirty="0"/>
              <a:t>Material Handling Disclaimer</a:t>
            </a:r>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412436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823" y="1594736"/>
            <a:ext cx="11658600" cy="567428"/>
          </a:xfrm>
        </p:spPr>
        <p:txBody>
          <a:bodyPr/>
          <a:lstStyle/>
          <a:p>
            <a:pPr lvl="2"/>
            <a:r>
              <a:rPr lang="en-US" sz="2000" dirty="0"/>
              <a:t>DB drawing title block – additional pages – lower right corner to lower left corner</a:t>
            </a:r>
          </a:p>
        </p:txBody>
      </p:sp>
      <p:pic>
        <p:nvPicPr>
          <p:cNvPr id="6" name="Picture 5"/>
          <p:cNvPicPr>
            <a:picLocks noChangeAspect="1"/>
          </p:cNvPicPr>
          <p:nvPr/>
        </p:nvPicPr>
        <p:blipFill>
          <a:blip r:embed="rId2"/>
          <a:stretch>
            <a:fillRect/>
          </a:stretch>
        </p:blipFill>
        <p:spPr>
          <a:xfrm>
            <a:off x="43544" y="2567529"/>
            <a:ext cx="12070080" cy="499270"/>
          </a:xfrm>
          <a:prstGeom prst="rect">
            <a:avLst/>
          </a:prstGeom>
        </p:spPr>
      </p:pic>
      <p:sp>
        <p:nvSpPr>
          <p:cNvPr id="5" name="Oval 4"/>
          <p:cNvSpPr/>
          <p:nvPr/>
        </p:nvSpPr>
        <p:spPr>
          <a:xfrm>
            <a:off x="3359021" y="2334926"/>
            <a:ext cx="4313036"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flipV="1">
            <a:off x="4940594" y="3442801"/>
            <a:ext cx="1310916" cy="1838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51510" y="5203812"/>
            <a:ext cx="3073465" cy="835038"/>
          </a:xfrm>
          <a:prstGeom prst="rect">
            <a:avLst/>
          </a:prstGeom>
        </p:spPr>
        <p:txBody>
          <a:bodyPr/>
          <a:lstStyle>
            <a:defPPr>
              <a:defRPr lang="en-US"/>
            </a:defPPr>
            <a:lvl1pPr marL="171450" indent="-171450" defTabSz="685800">
              <a:lnSpc>
                <a:spcPct val="90000"/>
              </a:lnSpc>
              <a:spcBef>
                <a:spcPts val="750"/>
              </a:spcBef>
              <a:buFont typeface="Arial"/>
              <a:buChar char="•"/>
              <a:defRPr sz="1600"/>
            </a:lvl1pPr>
            <a:lvl2pPr marL="514350" indent="-171450" defTabSz="685800">
              <a:lnSpc>
                <a:spcPct val="90000"/>
              </a:lnSpc>
              <a:spcBef>
                <a:spcPts val="375"/>
              </a:spcBef>
              <a:buFont typeface="Arial"/>
              <a:buChar char="•"/>
              <a:defRPr sz="2400"/>
            </a:lvl2pPr>
            <a:lvl3pPr marL="857250" indent="-171450" defTabSz="685800">
              <a:lnSpc>
                <a:spcPct val="90000"/>
              </a:lnSpc>
              <a:spcBef>
                <a:spcPts val="375"/>
              </a:spcBef>
              <a:buFont typeface="Arial"/>
              <a:buChar char="•"/>
              <a:defRPr sz="24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sz="1800" dirty="0"/>
              <a:t>Job or Project Name</a:t>
            </a:r>
          </a:p>
          <a:p>
            <a:r>
              <a:rPr lang="en-US" sz="1800" dirty="0"/>
              <a:t>Title or Product Type</a:t>
            </a:r>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844668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2272"/>
            <a:ext cx="11658600" cy="4351338"/>
          </a:xfrm>
        </p:spPr>
        <p:txBody>
          <a:bodyPr/>
          <a:lstStyle/>
          <a:p>
            <a:pPr lvl="1"/>
            <a:r>
              <a:rPr lang="en-US" sz="2000" dirty="0"/>
              <a:t>Customer drawings are manually created using AutoCAD.  Marketing Illustrations are manually created using a variety of programs such as AutoCAD, Inventor, Showcase, Photoshop, and Illustrator.</a:t>
            </a:r>
          </a:p>
          <a:p>
            <a:pPr lvl="1"/>
            <a:r>
              <a:rPr lang="en-US" sz="2000" dirty="0"/>
              <a:t>Drawings are not to scale but </a:t>
            </a:r>
            <a:r>
              <a:rPr lang="en-US" sz="2000" dirty="0" smtClean="0"/>
              <a:t>shall be proportional</a:t>
            </a:r>
            <a:r>
              <a:rPr lang="en-US" sz="2000" dirty="0"/>
              <a:t>. </a:t>
            </a:r>
          </a:p>
          <a:p>
            <a:pPr lvl="1"/>
            <a:r>
              <a:rPr lang="en-US" sz="2000" dirty="0"/>
              <a:t>The type of customer drawing requested </a:t>
            </a:r>
            <a:r>
              <a:rPr lang="en-US" sz="2000" dirty="0" smtClean="0"/>
              <a:t>by the </a:t>
            </a:r>
            <a:r>
              <a:rPr lang="en-US" sz="2000" dirty="0"/>
              <a:t>Valmont agent </a:t>
            </a:r>
            <a:r>
              <a:rPr lang="en-US" sz="2000" dirty="0" smtClean="0"/>
              <a:t>shall be </a:t>
            </a:r>
            <a:r>
              <a:rPr lang="en-US" sz="2000" dirty="0"/>
              <a:t>based on the customer’s needs and the phase of the project.  Some projects require a simple drawing while others require a more detailed drawing. </a:t>
            </a:r>
          </a:p>
          <a:p>
            <a:pPr lvl="1"/>
            <a:r>
              <a:rPr lang="en-US" sz="2000" dirty="0"/>
              <a:t>The different types of customer drawings include:</a:t>
            </a:r>
          </a:p>
          <a:p>
            <a:pPr lvl="2"/>
            <a:r>
              <a:rPr lang="en-US" sz="2000" dirty="0"/>
              <a:t>Marketing Illustration</a:t>
            </a:r>
          </a:p>
          <a:p>
            <a:pPr lvl="2"/>
            <a:r>
              <a:rPr lang="en-US" sz="2000" dirty="0"/>
              <a:t>Sales Proposal</a:t>
            </a:r>
          </a:p>
          <a:p>
            <a:pPr lvl="2"/>
            <a:r>
              <a:rPr lang="en-US" sz="2000" dirty="0"/>
              <a:t>Submittal Drawing</a:t>
            </a:r>
          </a:p>
          <a:p>
            <a:pPr lvl="2"/>
            <a:r>
              <a:rPr lang="en-US" sz="2000" dirty="0"/>
              <a:t>Record Drawing</a:t>
            </a:r>
          </a:p>
          <a:p>
            <a:pPr lvl="2"/>
            <a:r>
              <a:rPr lang="en-US" sz="2000" dirty="0"/>
              <a:t>DB Drawing</a:t>
            </a:r>
          </a:p>
          <a:p>
            <a:pPr lvl="1"/>
            <a:r>
              <a:rPr lang="en-US" sz="2000" dirty="0"/>
              <a:t>Sales Proposal, Submittal, Record and DB drawings are visually very similar but may have differences in the degree of detail being provided.</a:t>
            </a:r>
          </a:p>
        </p:txBody>
      </p:sp>
      <p:sp>
        <p:nvSpPr>
          <p:cNvPr id="5" name="Title 4"/>
          <p:cNvSpPr>
            <a:spLocks noGrp="1"/>
          </p:cNvSpPr>
          <p:nvPr>
            <p:ph type="title"/>
          </p:nvPr>
        </p:nvSpPr>
        <p:spPr>
          <a:xfrm>
            <a:off x="304800" y="575555"/>
            <a:ext cx="11658600" cy="704987"/>
          </a:xfrm>
        </p:spPr>
        <p:txBody>
          <a:bodyPr/>
          <a:lstStyle/>
          <a:p>
            <a:r>
              <a:rPr lang="en-US" dirty="0" smtClean="0"/>
              <a:t>Customer Drawing Requests</a:t>
            </a:r>
            <a:endParaRPr lang="en-US" dirty="0"/>
          </a:p>
        </p:txBody>
      </p:sp>
    </p:spTree>
    <p:extLst>
      <p:ext uri="{BB962C8B-B14F-4D97-AF65-F5344CB8AC3E}">
        <p14:creationId xmlns:p14="http://schemas.microsoft.com/office/powerpoint/2010/main" val="1156544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97" y="1601147"/>
            <a:ext cx="7732843" cy="379274"/>
          </a:xfrm>
        </p:spPr>
        <p:txBody>
          <a:bodyPr/>
          <a:lstStyle/>
          <a:p>
            <a:pPr lvl="2"/>
            <a:r>
              <a:rPr lang="en-US" sz="2000" dirty="0" smtClean="0"/>
              <a:t>DB </a:t>
            </a:r>
            <a:r>
              <a:rPr lang="en-US" sz="2000" dirty="0"/>
              <a:t>drawing title </a:t>
            </a:r>
            <a:r>
              <a:rPr lang="en-US" sz="2000" dirty="0" smtClean="0"/>
              <a:t>block – additional pages</a:t>
            </a:r>
            <a:endParaRPr lang="en-US" sz="2000" dirty="0"/>
          </a:p>
        </p:txBody>
      </p:sp>
      <p:pic>
        <p:nvPicPr>
          <p:cNvPr id="5" name="Picture 4"/>
          <p:cNvPicPr>
            <a:picLocks noChangeAspect="1"/>
          </p:cNvPicPr>
          <p:nvPr/>
        </p:nvPicPr>
        <p:blipFill>
          <a:blip r:embed="rId2"/>
          <a:stretch>
            <a:fillRect/>
          </a:stretch>
        </p:blipFill>
        <p:spPr>
          <a:xfrm>
            <a:off x="43544" y="2567529"/>
            <a:ext cx="12070080" cy="499270"/>
          </a:xfrm>
          <a:prstGeom prst="rect">
            <a:avLst/>
          </a:prstGeom>
        </p:spPr>
      </p:pic>
      <p:sp>
        <p:nvSpPr>
          <p:cNvPr id="6" name="Oval 5"/>
          <p:cNvSpPr/>
          <p:nvPr/>
        </p:nvSpPr>
        <p:spPr>
          <a:xfrm>
            <a:off x="45899" y="2374915"/>
            <a:ext cx="3583709" cy="94230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flipV="1">
            <a:off x="3080630" y="3259413"/>
            <a:ext cx="1590907" cy="12644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61302" y="4443938"/>
            <a:ext cx="5811448" cy="1643527"/>
          </a:xfrm>
          <a:prstGeom prst="rect">
            <a:avLst/>
          </a:prstGeom>
        </p:spPr>
        <p:txBody>
          <a:bodyPr/>
          <a:lstStyle>
            <a:lvl1pPr marL="171450" indent="-171450" defTabSz="685800">
              <a:lnSpc>
                <a:spcPct val="90000"/>
              </a:lnSpc>
              <a:spcBef>
                <a:spcPts val="750"/>
              </a:spcBef>
              <a:buFont typeface="Arial"/>
              <a:buChar char="•"/>
              <a:defRPr sz="2800"/>
            </a:lvl1pPr>
            <a:lvl2pPr marL="514350" indent="-171450" defTabSz="685800">
              <a:lnSpc>
                <a:spcPct val="90000"/>
              </a:lnSpc>
              <a:spcBef>
                <a:spcPts val="375"/>
              </a:spcBef>
              <a:buFont typeface="Arial"/>
              <a:buChar char="•"/>
              <a:defRPr sz="2400"/>
            </a:lvl2pPr>
            <a:lvl3pPr marL="857250" lvl="2" indent="-171450" defTabSz="685800">
              <a:lnSpc>
                <a:spcPct val="90000"/>
              </a:lnSpc>
              <a:spcBef>
                <a:spcPts val="375"/>
              </a:spcBef>
              <a:buFont typeface="Arial"/>
              <a:buChar char="•"/>
              <a:defRPr sz="2100"/>
            </a:lvl3pPr>
            <a:lvl4pPr marL="1200150" indent="-171450" defTabSz="685800">
              <a:lnSpc>
                <a:spcPct val="90000"/>
              </a:lnSpc>
              <a:spcBef>
                <a:spcPts val="375"/>
              </a:spcBef>
              <a:buFont typeface="Arial"/>
              <a:buChar char="•"/>
              <a:defRPr sz="2400"/>
            </a:lvl4pPr>
            <a:lvl5pPr marL="1543050" indent="-171450" defTabSz="685800">
              <a:lnSpc>
                <a:spcPct val="90000"/>
              </a:lnSpc>
              <a:spcBef>
                <a:spcPts val="375"/>
              </a:spcBef>
              <a:buFont typeface="Arial"/>
              <a:buChar char="•"/>
              <a:defRPr sz="2400"/>
            </a:lvl5pPr>
            <a:lvl6pPr marL="1885950" indent="-171450" defTabSz="685800">
              <a:lnSpc>
                <a:spcPct val="90000"/>
              </a:lnSpc>
              <a:spcBef>
                <a:spcPts val="375"/>
              </a:spcBef>
              <a:buFont typeface="Arial"/>
              <a:buChar char="•"/>
              <a:defRPr sz="1350"/>
            </a:lvl6pPr>
            <a:lvl7pPr marL="2228850" indent="-171450" defTabSz="685800">
              <a:lnSpc>
                <a:spcPct val="90000"/>
              </a:lnSpc>
              <a:spcBef>
                <a:spcPts val="375"/>
              </a:spcBef>
              <a:buFont typeface="Arial"/>
              <a:buChar char="•"/>
              <a:defRPr sz="1350"/>
            </a:lvl7pPr>
            <a:lvl8pPr marL="2571750" indent="-171450" defTabSz="685800">
              <a:lnSpc>
                <a:spcPct val="90000"/>
              </a:lnSpc>
              <a:spcBef>
                <a:spcPts val="375"/>
              </a:spcBef>
              <a:buFont typeface="Arial"/>
              <a:buChar char="•"/>
              <a:defRPr sz="1350"/>
            </a:lvl8pPr>
            <a:lvl9pPr marL="2914650" indent="-171450" defTabSz="685800">
              <a:lnSpc>
                <a:spcPct val="90000"/>
              </a:lnSpc>
              <a:spcBef>
                <a:spcPts val="375"/>
              </a:spcBef>
              <a:buFont typeface="Arial"/>
              <a:buChar char="•"/>
              <a:defRPr sz="1350"/>
            </a:lvl9pPr>
          </a:lstStyle>
          <a:p>
            <a:r>
              <a:rPr lang="en-US" sz="1800" dirty="0"/>
              <a:t>Revision, Drawn By, and Check By information only documented on first page of drawing set.</a:t>
            </a:r>
          </a:p>
        </p:txBody>
      </p:sp>
      <p:sp>
        <p:nvSpPr>
          <p:cNvPr id="11"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6973875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b="1" dirty="0"/>
              <a:t>Details</a:t>
            </a:r>
          </a:p>
          <a:p>
            <a:pPr lvl="2"/>
            <a:r>
              <a:rPr lang="en-US" sz="2000" dirty="0"/>
              <a:t>Drawings include a detail showing the structure elevation providing an overall view of the assembly. </a:t>
            </a:r>
          </a:p>
          <a:p>
            <a:pPr lvl="2"/>
            <a:r>
              <a:rPr lang="en-US" sz="2000" dirty="0"/>
              <a:t>Drawings include details showing components and their requirements.</a:t>
            </a:r>
          </a:p>
          <a:p>
            <a:pPr lvl="3"/>
            <a:r>
              <a:rPr lang="en-US" sz="2000" dirty="0"/>
              <a:t>Provided by Valmont unless otherwise noted.</a:t>
            </a:r>
          </a:p>
          <a:p>
            <a:pPr lvl="2"/>
            <a:r>
              <a:rPr lang="en-US" sz="2000" dirty="0"/>
              <a:t>Details are specific to either the project or the customer</a:t>
            </a:r>
            <a:r>
              <a:rPr lang="en-US" sz="2000" dirty="0" smtClean="0"/>
              <a:t>.</a:t>
            </a:r>
            <a:endParaRPr lang="en-US" sz="2000" dirty="0"/>
          </a:p>
        </p:txBody>
      </p:sp>
      <p:sp>
        <p:nvSpPr>
          <p:cNvPr id="5"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3143351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6659417" y="1360833"/>
            <a:ext cx="5359400" cy="4351338"/>
          </a:xfrm>
        </p:spPr>
        <p:txBody>
          <a:bodyPr/>
          <a:lstStyle/>
          <a:p>
            <a:pPr lvl="1"/>
            <a:r>
              <a:rPr lang="en-US" sz="2000" dirty="0"/>
              <a:t>Upper left corner of drawing – structure elevation detail</a:t>
            </a:r>
          </a:p>
          <a:p>
            <a:pPr lvl="2"/>
            <a:r>
              <a:rPr lang="en-US" sz="2000" dirty="0"/>
              <a:t>Overall structure detail</a:t>
            </a:r>
          </a:p>
          <a:p>
            <a:pPr lvl="2"/>
            <a:r>
              <a:rPr lang="en-US" sz="2000" dirty="0"/>
              <a:t>Component locations</a:t>
            </a:r>
          </a:p>
          <a:p>
            <a:pPr lvl="2"/>
            <a:r>
              <a:rPr lang="en-US" sz="2000" dirty="0"/>
              <a:t>Component detail numbers</a:t>
            </a:r>
          </a:p>
          <a:p>
            <a:pPr lvl="2"/>
            <a:r>
              <a:rPr lang="en-US" sz="2000" dirty="0"/>
              <a:t>Reference dimensions</a:t>
            </a:r>
          </a:p>
          <a:p>
            <a:pPr lvl="2"/>
            <a:r>
              <a:rPr lang="en-US" sz="2000" dirty="0"/>
              <a:t>Additional notes</a:t>
            </a:r>
          </a:p>
          <a:p>
            <a:pPr lvl="1"/>
            <a:r>
              <a:rPr lang="en-US" sz="2000" dirty="0"/>
              <a:t>Details throughout drawing</a:t>
            </a:r>
          </a:p>
          <a:p>
            <a:pPr lvl="2"/>
            <a:r>
              <a:rPr lang="en-US" sz="2000" dirty="0"/>
              <a:t>Material type, material sizing, location of the component, weld type and weld size</a:t>
            </a:r>
          </a:p>
          <a:p>
            <a:pPr lvl="2"/>
            <a:r>
              <a:rPr lang="en-US" sz="2000" dirty="0"/>
              <a:t>Components provided by Valmont unless otherwise noted</a:t>
            </a:r>
          </a:p>
          <a:p>
            <a:pPr lvl="1"/>
            <a:r>
              <a:rPr lang="en-US" sz="2000" dirty="0"/>
              <a:t>Details are not to </a:t>
            </a:r>
            <a:r>
              <a:rPr lang="en-US" sz="2000" dirty="0" smtClean="0"/>
              <a:t>scale</a:t>
            </a:r>
            <a:endParaRPr lang="en-US" sz="2000" dirty="0"/>
          </a:p>
        </p:txBody>
      </p:sp>
      <p:pic>
        <p:nvPicPr>
          <p:cNvPr id="15" name="Picture 14"/>
          <p:cNvPicPr>
            <a:picLocks noChangeAspect="1"/>
          </p:cNvPicPr>
          <p:nvPr/>
        </p:nvPicPr>
        <p:blipFill>
          <a:blip r:embed="rId2"/>
          <a:stretch>
            <a:fillRect/>
          </a:stretch>
        </p:blipFill>
        <p:spPr>
          <a:xfrm>
            <a:off x="309273" y="1601926"/>
            <a:ext cx="3609975" cy="3886200"/>
          </a:xfrm>
          <a:prstGeom prst="rect">
            <a:avLst/>
          </a:prstGeom>
        </p:spPr>
      </p:pic>
      <p:sp>
        <p:nvSpPr>
          <p:cNvPr id="13" name="Oval 12"/>
          <p:cNvSpPr/>
          <p:nvPr/>
        </p:nvSpPr>
        <p:spPr>
          <a:xfrm>
            <a:off x="228746" y="4515875"/>
            <a:ext cx="1695550" cy="972251"/>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7958" y="1592595"/>
            <a:ext cx="587828"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19165" y="1922789"/>
            <a:ext cx="587828"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45292" y="1592595"/>
            <a:ext cx="587828"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276620" y="2584750"/>
            <a:ext cx="587828"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a:stretch>
            <a:fillRect/>
          </a:stretch>
        </p:blipFill>
        <p:spPr>
          <a:xfrm>
            <a:off x="3995302" y="1611162"/>
            <a:ext cx="2962275" cy="3886200"/>
          </a:xfrm>
          <a:prstGeom prst="rect">
            <a:avLst/>
          </a:prstGeom>
        </p:spPr>
      </p:pic>
      <p:sp>
        <p:nvSpPr>
          <p:cNvPr id="19" name="Oval 18"/>
          <p:cNvSpPr/>
          <p:nvPr/>
        </p:nvSpPr>
        <p:spPr>
          <a:xfrm>
            <a:off x="3909917" y="2649518"/>
            <a:ext cx="870014"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3909917" y="5242025"/>
            <a:ext cx="870014"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spTree>
    <p:extLst>
      <p:ext uri="{BB962C8B-B14F-4D97-AF65-F5344CB8AC3E}">
        <p14:creationId xmlns:p14="http://schemas.microsoft.com/office/powerpoint/2010/main" val="24442905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b="1" dirty="0"/>
              <a:t>Tables</a:t>
            </a:r>
          </a:p>
          <a:p>
            <a:pPr lvl="2"/>
            <a:r>
              <a:rPr lang="en-US" sz="2000" dirty="0"/>
              <a:t>Tables contain information regarding structures and components.</a:t>
            </a:r>
          </a:p>
          <a:p>
            <a:pPr lvl="2"/>
            <a:r>
              <a:rPr lang="en-US" sz="2000" dirty="0"/>
              <a:t>Tables can be used in conjunction with a detail.</a:t>
            </a:r>
          </a:p>
          <a:p>
            <a:pPr lvl="3"/>
            <a:r>
              <a:rPr lang="en-US" sz="2000" dirty="0"/>
              <a:t>Information provided within a table relates to a variable within a </a:t>
            </a:r>
            <a:r>
              <a:rPr lang="en-US" sz="2000" dirty="0" smtClean="0"/>
              <a:t>specific detail</a:t>
            </a:r>
            <a:r>
              <a:rPr lang="en-US" sz="2000" dirty="0"/>
              <a:t>.</a:t>
            </a:r>
          </a:p>
        </p:txBody>
      </p:sp>
      <p:pic>
        <p:nvPicPr>
          <p:cNvPr id="4" name="Picture 3"/>
          <p:cNvPicPr>
            <a:picLocks noChangeAspect="1"/>
          </p:cNvPicPr>
          <p:nvPr/>
        </p:nvPicPr>
        <p:blipFill>
          <a:blip r:embed="rId2"/>
          <a:stretch>
            <a:fillRect/>
          </a:stretch>
        </p:blipFill>
        <p:spPr>
          <a:xfrm>
            <a:off x="230002" y="3343414"/>
            <a:ext cx="7086600" cy="2609850"/>
          </a:xfrm>
          <a:prstGeom prst="rect">
            <a:avLst/>
          </a:prstGeom>
        </p:spPr>
      </p:pic>
      <p:sp>
        <p:nvSpPr>
          <p:cNvPr id="5" name="Oval 4"/>
          <p:cNvSpPr/>
          <p:nvPr/>
        </p:nvSpPr>
        <p:spPr>
          <a:xfrm>
            <a:off x="157017" y="3232840"/>
            <a:ext cx="7251699" cy="1782238"/>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a:t>
            </a:r>
            <a:r>
              <a:rPr lang="en-US" dirty="0" smtClean="0"/>
              <a:t>Drawing Layout</a:t>
            </a:r>
            <a:endParaRPr lang="en-US" dirty="0"/>
          </a:p>
        </p:txBody>
      </p:sp>
      <p:pic>
        <p:nvPicPr>
          <p:cNvPr id="6" name="Picture 5"/>
          <p:cNvPicPr>
            <a:picLocks noChangeAspect="1"/>
          </p:cNvPicPr>
          <p:nvPr/>
        </p:nvPicPr>
        <p:blipFill>
          <a:blip r:embed="rId3"/>
          <a:stretch>
            <a:fillRect/>
          </a:stretch>
        </p:blipFill>
        <p:spPr>
          <a:xfrm>
            <a:off x="8040538" y="3620221"/>
            <a:ext cx="3876675" cy="1704975"/>
          </a:xfrm>
          <a:prstGeom prst="rect">
            <a:avLst/>
          </a:prstGeom>
        </p:spPr>
      </p:pic>
      <p:sp>
        <p:nvSpPr>
          <p:cNvPr id="8" name="Oval 7"/>
          <p:cNvSpPr/>
          <p:nvPr/>
        </p:nvSpPr>
        <p:spPr>
          <a:xfrm>
            <a:off x="8319199" y="3353355"/>
            <a:ext cx="3377248" cy="1971841"/>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7436425" y="4179375"/>
            <a:ext cx="853911" cy="108176"/>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548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687274"/>
            <a:ext cx="4666637" cy="2652833"/>
          </a:xfrm>
        </p:spPr>
        <p:txBody>
          <a:bodyPr/>
          <a:lstStyle/>
          <a:p>
            <a:pPr lvl="1"/>
            <a:r>
              <a:rPr lang="en-US" sz="2000" dirty="0"/>
              <a:t>Material Data table</a:t>
            </a:r>
          </a:p>
          <a:p>
            <a:pPr lvl="2"/>
            <a:r>
              <a:rPr lang="en-US" sz="2000" dirty="0"/>
              <a:t>Component name</a:t>
            </a:r>
          </a:p>
          <a:p>
            <a:pPr lvl="2"/>
            <a:r>
              <a:rPr lang="en-US" sz="2000" dirty="0"/>
              <a:t>ASTM (American Society for Testing and Materials) designation information</a:t>
            </a:r>
          </a:p>
          <a:p>
            <a:pPr lvl="2"/>
            <a:r>
              <a:rPr lang="en-US" sz="2000" dirty="0" smtClean="0"/>
              <a:t>Min. </a:t>
            </a:r>
            <a:r>
              <a:rPr lang="en-US" sz="2000" dirty="0"/>
              <a:t>Yield </a:t>
            </a:r>
            <a:r>
              <a:rPr lang="en-US" sz="2000" dirty="0" smtClean="0"/>
              <a:t>(KSI) – tensile strength </a:t>
            </a:r>
            <a:r>
              <a:rPr lang="en-US" sz="2000" dirty="0"/>
              <a:t>of </a:t>
            </a:r>
            <a:r>
              <a:rPr lang="en-US" sz="2000" dirty="0" smtClean="0"/>
              <a:t>steel</a:t>
            </a:r>
            <a:endParaRPr lang="en-US" sz="2000" dirty="0"/>
          </a:p>
          <a:p>
            <a:pPr lvl="1"/>
            <a:r>
              <a:rPr lang="en-US" sz="2000" dirty="0"/>
              <a:t>Tables contain data for details using variables</a:t>
            </a:r>
          </a:p>
        </p:txBody>
      </p:sp>
      <p:pic>
        <p:nvPicPr>
          <p:cNvPr id="6" name="Picture 5"/>
          <p:cNvPicPr>
            <a:picLocks noChangeAspect="1"/>
          </p:cNvPicPr>
          <p:nvPr/>
        </p:nvPicPr>
        <p:blipFill>
          <a:blip r:embed="rId2"/>
          <a:stretch>
            <a:fillRect/>
          </a:stretch>
        </p:blipFill>
        <p:spPr>
          <a:xfrm>
            <a:off x="1013126" y="4595574"/>
            <a:ext cx="2981325" cy="1314450"/>
          </a:xfrm>
          <a:prstGeom prst="rect">
            <a:avLst/>
          </a:prstGeom>
        </p:spPr>
      </p:pic>
      <p:pic>
        <p:nvPicPr>
          <p:cNvPr id="8" name="Picture 7"/>
          <p:cNvPicPr>
            <a:picLocks noChangeAspect="1"/>
          </p:cNvPicPr>
          <p:nvPr/>
        </p:nvPicPr>
        <p:blipFill>
          <a:blip r:embed="rId3"/>
          <a:stretch>
            <a:fillRect/>
          </a:stretch>
        </p:blipFill>
        <p:spPr>
          <a:xfrm>
            <a:off x="5106528" y="2068754"/>
            <a:ext cx="2981325" cy="3886200"/>
          </a:xfrm>
          <a:prstGeom prst="rect">
            <a:avLst/>
          </a:prstGeom>
        </p:spPr>
      </p:pic>
      <p:pic>
        <p:nvPicPr>
          <p:cNvPr id="9" name="Picture 8"/>
          <p:cNvPicPr>
            <a:picLocks noChangeAspect="1"/>
          </p:cNvPicPr>
          <p:nvPr/>
        </p:nvPicPr>
        <p:blipFill>
          <a:blip r:embed="rId4"/>
          <a:stretch>
            <a:fillRect/>
          </a:stretch>
        </p:blipFill>
        <p:spPr>
          <a:xfrm>
            <a:off x="8566974" y="2071449"/>
            <a:ext cx="2943225" cy="3838575"/>
          </a:xfrm>
          <a:prstGeom prst="rect">
            <a:avLst/>
          </a:prstGeom>
        </p:spPr>
      </p:pic>
      <p:sp>
        <p:nvSpPr>
          <p:cNvPr id="10" name="Oval 9"/>
          <p:cNvSpPr/>
          <p:nvPr/>
        </p:nvSpPr>
        <p:spPr>
          <a:xfrm>
            <a:off x="1203120" y="4734431"/>
            <a:ext cx="870014"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89273" y="4734431"/>
            <a:ext cx="1006422"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490742" y="4734431"/>
            <a:ext cx="522371"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194054" y="4781644"/>
            <a:ext cx="2331271" cy="39284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037095" y="3025877"/>
            <a:ext cx="522371" cy="430898"/>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952540" y="3202905"/>
            <a:ext cx="522371"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653021" y="3569074"/>
            <a:ext cx="522371" cy="58345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9904708" y="4161764"/>
            <a:ext cx="522371"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382337" y="2000293"/>
            <a:ext cx="522371" cy="39293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996974" y="3593022"/>
            <a:ext cx="3204634" cy="46303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Drawing Layout</a:t>
            </a:r>
          </a:p>
        </p:txBody>
      </p:sp>
    </p:spTree>
    <p:extLst>
      <p:ext uri="{BB962C8B-B14F-4D97-AF65-F5344CB8AC3E}">
        <p14:creationId xmlns:p14="http://schemas.microsoft.com/office/powerpoint/2010/main" val="9977853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b="1" dirty="0"/>
              <a:t>Notes</a:t>
            </a:r>
          </a:p>
          <a:p>
            <a:pPr lvl="2"/>
            <a:r>
              <a:rPr lang="en-US" sz="2000" dirty="0"/>
              <a:t>Notes provide additional information outside a detail or table.</a:t>
            </a:r>
          </a:p>
          <a:p>
            <a:pPr lvl="2"/>
            <a:r>
              <a:rPr lang="en-US" sz="2000" dirty="0"/>
              <a:t>Notes address missing or needed information prior to release for manufacturing.</a:t>
            </a:r>
          </a:p>
          <a:p>
            <a:pPr lvl="3"/>
            <a:r>
              <a:rPr lang="en-US" sz="2000" dirty="0"/>
              <a:t>This information MUST be provided and is needed for processing.</a:t>
            </a:r>
          </a:p>
        </p:txBody>
      </p:sp>
      <p:sp>
        <p:nvSpPr>
          <p:cNvPr id="5"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Drawing Layout</a:t>
            </a:r>
          </a:p>
        </p:txBody>
      </p:sp>
    </p:spTree>
    <p:extLst>
      <p:ext uri="{BB962C8B-B14F-4D97-AF65-F5344CB8AC3E}">
        <p14:creationId xmlns:p14="http://schemas.microsoft.com/office/powerpoint/2010/main" val="1266505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181725" y="1668140"/>
            <a:ext cx="5151294" cy="1732401"/>
          </a:xfrm>
        </p:spPr>
        <p:txBody>
          <a:bodyPr/>
          <a:lstStyle/>
          <a:p>
            <a:pPr lvl="1"/>
            <a:r>
              <a:rPr lang="en-US" sz="2000" dirty="0"/>
              <a:t>Finish Data</a:t>
            </a:r>
          </a:p>
          <a:p>
            <a:pPr lvl="1"/>
            <a:r>
              <a:rPr lang="en-US" sz="2000" dirty="0"/>
              <a:t>Vibration Disclaimer</a:t>
            </a:r>
          </a:p>
          <a:p>
            <a:pPr lvl="1"/>
            <a:r>
              <a:rPr lang="en-US" sz="2000" dirty="0"/>
              <a:t>Notes addressing missing or needed information</a:t>
            </a:r>
          </a:p>
          <a:p>
            <a:pPr lvl="1"/>
            <a:r>
              <a:rPr lang="en-US" sz="2000" dirty="0"/>
              <a:t>Design criteria</a:t>
            </a:r>
          </a:p>
          <a:p>
            <a:pPr lvl="1"/>
            <a:endParaRPr lang="en-US" dirty="0"/>
          </a:p>
        </p:txBody>
      </p:sp>
      <p:pic>
        <p:nvPicPr>
          <p:cNvPr id="5" name="Picture 4"/>
          <p:cNvPicPr>
            <a:picLocks noChangeAspect="1"/>
          </p:cNvPicPr>
          <p:nvPr/>
        </p:nvPicPr>
        <p:blipFill>
          <a:blip r:embed="rId2"/>
          <a:stretch>
            <a:fillRect/>
          </a:stretch>
        </p:blipFill>
        <p:spPr>
          <a:xfrm>
            <a:off x="1322097" y="1668140"/>
            <a:ext cx="4124325" cy="1295400"/>
          </a:xfrm>
          <a:prstGeom prst="rect">
            <a:avLst/>
          </a:prstGeom>
        </p:spPr>
      </p:pic>
      <p:pic>
        <p:nvPicPr>
          <p:cNvPr id="6" name="Picture 5"/>
          <p:cNvPicPr>
            <a:picLocks noChangeAspect="1"/>
          </p:cNvPicPr>
          <p:nvPr/>
        </p:nvPicPr>
        <p:blipFill>
          <a:blip r:embed="rId3"/>
          <a:stretch>
            <a:fillRect/>
          </a:stretch>
        </p:blipFill>
        <p:spPr>
          <a:xfrm>
            <a:off x="1974559" y="3246364"/>
            <a:ext cx="2819400" cy="1304925"/>
          </a:xfrm>
          <a:prstGeom prst="rect">
            <a:avLst/>
          </a:prstGeom>
        </p:spPr>
      </p:pic>
      <p:pic>
        <p:nvPicPr>
          <p:cNvPr id="7" name="Picture 6"/>
          <p:cNvPicPr>
            <a:picLocks noChangeAspect="1"/>
          </p:cNvPicPr>
          <p:nvPr/>
        </p:nvPicPr>
        <p:blipFill>
          <a:blip r:embed="rId4"/>
          <a:stretch>
            <a:fillRect/>
          </a:stretch>
        </p:blipFill>
        <p:spPr>
          <a:xfrm>
            <a:off x="6703723" y="3719116"/>
            <a:ext cx="3705225" cy="1990725"/>
          </a:xfrm>
          <a:prstGeom prst="rect">
            <a:avLst/>
          </a:prstGeom>
          <a:ln w="15875">
            <a:solidFill>
              <a:schemeClr val="tx1">
                <a:alpha val="93000"/>
              </a:schemeClr>
            </a:solidFill>
          </a:ln>
        </p:spPr>
      </p:pic>
      <p:pic>
        <p:nvPicPr>
          <p:cNvPr id="3" name="Picture 2"/>
          <p:cNvPicPr>
            <a:picLocks noChangeAspect="1"/>
          </p:cNvPicPr>
          <p:nvPr/>
        </p:nvPicPr>
        <p:blipFill>
          <a:blip r:embed="rId5"/>
          <a:stretch>
            <a:fillRect/>
          </a:stretch>
        </p:blipFill>
        <p:spPr>
          <a:xfrm>
            <a:off x="1960271" y="4738291"/>
            <a:ext cx="2847975" cy="971550"/>
          </a:xfrm>
          <a:prstGeom prst="rect">
            <a:avLst/>
          </a:prstGeom>
          <a:ln w="12700">
            <a:solidFill>
              <a:schemeClr val="accent1"/>
            </a:solidFill>
          </a:ln>
        </p:spPr>
      </p:pic>
      <p:sp>
        <p:nvSpPr>
          <p:cNvPr id="9"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Drawing Layout</a:t>
            </a:r>
          </a:p>
        </p:txBody>
      </p:sp>
      <p:sp>
        <p:nvSpPr>
          <p:cNvPr id="10" name="Oval 9"/>
          <p:cNvSpPr/>
          <p:nvPr/>
        </p:nvSpPr>
        <p:spPr>
          <a:xfrm>
            <a:off x="2881047" y="1610938"/>
            <a:ext cx="1006422"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629416" y="4270991"/>
            <a:ext cx="1526947" cy="317242"/>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945918" y="4922982"/>
            <a:ext cx="2857278" cy="41563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384317" y="3509818"/>
            <a:ext cx="4344036" cy="1902691"/>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3302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032" y="1604036"/>
            <a:ext cx="8314416" cy="4351338"/>
          </a:xfrm>
        </p:spPr>
        <p:txBody>
          <a:bodyPr/>
          <a:lstStyle/>
          <a:p>
            <a:pPr lvl="1"/>
            <a:r>
              <a:rPr lang="en-US" sz="2000" b="1" dirty="0"/>
              <a:t>Radial Index</a:t>
            </a:r>
          </a:p>
          <a:p>
            <a:pPr lvl="2"/>
            <a:r>
              <a:rPr lang="en-US" sz="2000" dirty="0"/>
              <a:t>Radial index depicts the orientation of components in relation to each other.</a:t>
            </a:r>
          </a:p>
          <a:p>
            <a:pPr lvl="2"/>
            <a:r>
              <a:rPr lang="en-US" sz="2000" dirty="0"/>
              <a:t>Valmont standardly uses the handhole located at the base of the pole as the reference point – 0°.</a:t>
            </a:r>
          </a:p>
          <a:p>
            <a:pPr lvl="3"/>
            <a:r>
              <a:rPr lang="en-US" sz="2000" dirty="0"/>
              <a:t>Some customers standardly orient off a different provision so always be sure to review the radial index.</a:t>
            </a:r>
          </a:p>
          <a:p>
            <a:pPr lvl="2"/>
            <a:r>
              <a:rPr lang="en-US" sz="2000" dirty="0"/>
              <a:t>Radial view from the top of the pole.</a:t>
            </a:r>
          </a:p>
        </p:txBody>
      </p:sp>
      <p:pic>
        <p:nvPicPr>
          <p:cNvPr id="4" name="Picture 3"/>
          <p:cNvPicPr>
            <a:picLocks noChangeAspect="1"/>
          </p:cNvPicPr>
          <p:nvPr/>
        </p:nvPicPr>
        <p:blipFill>
          <a:blip r:embed="rId2"/>
          <a:stretch>
            <a:fillRect/>
          </a:stretch>
        </p:blipFill>
        <p:spPr>
          <a:xfrm>
            <a:off x="8865120" y="3355049"/>
            <a:ext cx="2971800" cy="2600325"/>
          </a:xfrm>
          <a:prstGeom prst="rect">
            <a:avLst/>
          </a:prstGeom>
        </p:spPr>
      </p:pic>
      <p:sp>
        <p:nvSpPr>
          <p:cNvPr id="5" name="Oval 4"/>
          <p:cNvSpPr/>
          <p:nvPr/>
        </p:nvSpPr>
        <p:spPr>
          <a:xfrm>
            <a:off x="10572405" y="3220112"/>
            <a:ext cx="1393961" cy="696361"/>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0118287" y="5674316"/>
            <a:ext cx="820562" cy="369220"/>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217554" y="4929768"/>
            <a:ext cx="3697014" cy="923330"/>
          </a:xfrm>
          <a:prstGeom prst="rect">
            <a:avLst/>
          </a:prstGeom>
        </p:spPr>
        <p:txBody>
          <a:bodyPr wrap="square">
            <a:spAutoFit/>
          </a:bodyPr>
          <a:lstStyle/>
          <a:p>
            <a:r>
              <a:rPr lang="en-US" dirty="0" smtClean="0">
                <a:latin typeface="Century Gothic" panose="020B0502020202020204" pitchFamily="34" charset="0"/>
                <a:cs typeface="Calibri" panose="020F0502020204030204" pitchFamily="34" charset="0"/>
              </a:rPr>
              <a:t>There may be multiple Radial Indexes depending on the bill of material.</a:t>
            </a:r>
            <a:endParaRPr lang="en-US" dirty="0">
              <a:latin typeface="Century Gothic" panose="020B0502020202020204" pitchFamily="34" charset="0"/>
            </a:endParaRPr>
          </a:p>
        </p:txBody>
      </p:sp>
      <p:cxnSp>
        <p:nvCxnSpPr>
          <p:cNvPr id="8" name="Straight Arrow Connector 7"/>
          <p:cNvCxnSpPr/>
          <p:nvPr/>
        </p:nvCxnSpPr>
        <p:spPr>
          <a:xfrm flipV="1">
            <a:off x="6821837" y="4076748"/>
            <a:ext cx="1839192" cy="11027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21837" y="5533115"/>
            <a:ext cx="183919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0118287" y="4371143"/>
            <a:ext cx="820562" cy="369220"/>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3"/>
          <p:cNvSpPr txBox="1">
            <a:spLocks noGrp="1"/>
          </p:cNvSpPr>
          <p:nvPr>
            <p:ph type="title"/>
          </p:nvPr>
        </p:nvSpPr>
        <p:spPr>
          <a:prstGeom prst="rect">
            <a:avLst/>
          </a:prstGeom>
        </p:spPr>
        <p:txBody>
          <a:bodyPr>
            <a:normAutofit/>
          </a:bodyPr>
          <a:lstStyle>
            <a:lvl1pPr algn="l" defTabSz="6858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dirty="0"/>
              <a:t>Standard Drawing Layout</a:t>
            </a:r>
          </a:p>
        </p:txBody>
      </p:sp>
    </p:spTree>
    <p:extLst>
      <p:ext uri="{BB962C8B-B14F-4D97-AF65-F5344CB8AC3E}">
        <p14:creationId xmlns:p14="http://schemas.microsoft.com/office/powerpoint/2010/main" val="18439852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23722"/>
            <a:ext cx="5965371" cy="2911333"/>
          </a:xfrm>
        </p:spPr>
        <p:txBody>
          <a:bodyPr/>
          <a:lstStyle/>
          <a:p>
            <a:pPr lvl="1"/>
            <a:r>
              <a:rPr lang="en-US" sz="2000" dirty="0"/>
              <a:t>As we never know who will be reviewing our customer drawings, we do not standardly use symbols and abbreviations that are difficult to decipher.  </a:t>
            </a:r>
            <a:endParaRPr lang="en-US" sz="2000" dirty="0" smtClean="0"/>
          </a:p>
        </p:txBody>
      </p:sp>
      <p:sp>
        <p:nvSpPr>
          <p:cNvPr id="6" name="Title 5"/>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6753774" y="3017694"/>
            <a:ext cx="2714220"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Typical Drawing Symbols</a:t>
            </a:r>
          </a:p>
        </p:txBody>
      </p:sp>
      <p:pic>
        <p:nvPicPr>
          <p:cNvPr id="11" name="Picture 10"/>
          <p:cNvPicPr>
            <a:picLocks noChangeAspect="1"/>
          </p:cNvPicPr>
          <p:nvPr/>
        </p:nvPicPr>
        <p:blipFill>
          <a:blip r:embed="rId2"/>
          <a:stretch>
            <a:fillRect/>
          </a:stretch>
        </p:blipFill>
        <p:spPr>
          <a:xfrm>
            <a:off x="6753369" y="3592080"/>
            <a:ext cx="2714625" cy="942975"/>
          </a:xfrm>
          <a:prstGeom prst="rect">
            <a:avLst/>
          </a:prstGeom>
        </p:spPr>
      </p:pic>
      <p:pic>
        <p:nvPicPr>
          <p:cNvPr id="15" name="Picture 14"/>
          <p:cNvPicPr>
            <a:picLocks noChangeAspect="1"/>
          </p:cNvPicPr>
          <p:nvPr/>
        </p:nvPicPr>
        <p:blipFill>
          <a:blip r:embed="rId3"/>
          <a:stretch>
            <a:fillRect/>
          </a:stretch>
        </p:blipFill>
        <p:spPr>
          <a:xfrm>
            <a:off x="6753369" y="4535132"/>
            <a:ext cx="2714625" cy="314325"/>
          </a:xfrm>
          <a:prstGeom prst="rect">
            <a:avLst/>
          </a:prstGeom>
        </p:spPr>
      </p:pic>
    </p:spTree>
    <p:extLst>
      <p:ext uri="{BB962C8B-B14F-4D97-AF65-F5344CB8AC3E}">
        <p14:creationId xmlns:p14="http://schemas.microsoft.com/office/powerpoint/2010/main" val="38809630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23722"/>
            <a:ext cx="5965371" cy="2911333"/>
          </a:xfrm>
        </p:spPr>
        <p:txBody>
          <a:bodyPr/>
          <a:lstStyle/>
          <a:p>
            <a:pPr lvl="1"/>
            <a:r>
              <a:rPr lang="en-US" sz="2000" dirty="0" smtClean="0"/>
              <a:t>Typical </a:t>
            </a:r>
            <a:r>
              <a:rPr lang="en-US" sz="2000" dirty="0"/>
              <a:t>drawing symbols can be found within details to indicate such things as:</a:t>
            </a:r>
          </a:p>
          <a:p>
            <a:pPr lvl="2"/>
            <a:r>
              <a:rPr lang="en-US" sz="2000" dirty="0"/>
              <a:t>Line types</a:t>
            </a:r>
          </a:p>
          <a:p>
            <a:pPr lvl="2"/>
            <a:r>
              <a:rPr lang="en-US" sz="2000" dirty="0"/>
              <a:t>Break lines in </a:t>
            </a:r>
            <a:r>
              <a:rPr lang="en-US" sz="2000" dirty="0" smtClean="0"/>
              <a:t>shaft or pipe</a:t>
            </a:r>
            <a:endParaRPr lang="en-US" sz="2000" dirty="0"/>
          </a:p>
          <a:p>
            <a:pPr lvl="2"/>
            <a:r>
              <a:rPr lang="en-US" sz="2000" dirty="0"/>
              <a:t>Weld </a:t>
            </a:r>
            <a:r>
              <a:rPr lang="en-US" sz="2000" dirty="0" smtClean="0"/>
              <a:t>types</a:t>
            </a:r>
            <a:endParaRPr lang="en-US" sz="2000" dirty="0"/>
          </a:p>
        </p:txBody>
      </p:sp>
      <p:pic>
        <p:nvPicPr>
          <p:cNvPr id="4" name="Picture 3"/>
          <p:cNvPicPr>
            <a:picLocks noChangeAspect="1"/>
          </p:cNvPicPr>
          <p:nvPr/>
        </p:nvPicPr>
        <p:blipFill rotWithShape="1">
          <a:blip r:embed="rId2"/>
          <a:srcRect b="5999"/>
          <a:stretch/>
        </p:blipFill>
        <p:spPr>
          <a:xfrm>
            <a:off x="6482605" y="2795245"/>
            <a:ext cx="5515429" cy="2121993"/>
          </a:xfrm>
          <a:prstGeom prst="rect">
            <a:avLst/>
          </a:prstGeom>
        </p:spPr>
      </p:pic>
      <p:sp>
        <p:nvSpPr>
          <p:cNvPr id="6" name="Title 5"/>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7528908" y="2267268"/>
            <a:ext cx="2369878"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Typical Line Types</a:t>
            </a:r>
            <a:endParaRPr lang="en-US" sz="1400" b="1" dirty="0">
              <a:solidFill>
                <a:schemeClr val="bg1"/>
              </a:solidFill>
            </a:endParaRPr>
          </a:p>
        </p:txBody>
      </p:sp>
    </p:spTree>
    <p:extLst>
      <p:ext uri="{BB962C8B-B14F-4D97-AF65-F5344CB8AC3E}">
        <p14:creationId xmlns:p14="http://schemas.microsoft.com/office/powerpoint/2010/main" val="1185631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3320367"/>
            <a:ext cx="7399064" cy="1687062"/>
          </a:xfrm>
        </p:spPr>
        <p:txBody>
          <a:bodyPr>
            <a:normAutofit fontScale="90000"/>
          </a:bodyPr>
          <a:lstStyle/>
          <a:p>
            <a:r>
              <a:rPr lang="en-US" dirty="0" smtClean="0"/>
              <a:t>Customer Drawing Approval</a:t>
            </a:r>
            <a:endParaRPr lang="en-US" dirty="0"/>
          </a:p>
        </p:txBody>
      </p:sp>
      <p:sp>
        <p:nvSpPr>
          <p:cNvPr id="4" name="Text Placeholder 12"/>
          <p:cNvSpPr txBox="1">
            <a:spLocks/>
          </p:cNvSpPr>
          <p:nvPr/>
        </p:nvSpPr>
        <p:spPr>
          <a:xfrm>
            <a:off x="2275817" y="1202912"/>
            <a:ext cx="2667001" cy="19986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0" dirty="0" smtClean="0">
                <a:solidFill>
                  <a:schemeClr val="accent2"/>
                </a:solidFill>
                <a:latin typeface="Cooper Black" panose="0208090404030B020404" pitchFamily="18" charset="0"/>
              </a:rPr>
              <a:t>02</a:t>
            </a:r>
            <a:endParaRPr lang="en-US" sz="16000" dirty="0">
              <a:solidFill>
                <a:schemeClr val="accent2"/>
              </a:solidFill>
              <a:latin typeface="Cooper Black" panose="0208090404030B020404" pitchFamily="18" charset="0"/>
            </a:endParaRPr>
          </a:p>
        </p:txBody>
      </p:sp>
    </p:spTree>
    <p:extLst>
      <p:ext uri="{BB962C8B-B14F-4D97-AF65-F5344CB8AC3E}">
        <p14:creationId xmlns:p14="http://schemas.microsoft.com/office/powerpoint/2010/main" val="17419177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0687" y="3079102"/>
            <a:ext cx="8810625" cy="1466850"/>
          </a:xfrm>
          <a:prstGeom prst="rect">
            <a:avLst/>
          </a:prstGeom>
        </p:spPr>
      </p:pic>
      <p:sp>
        <p:nvSpPr>
          <p:cNvPr id="5" name="Title 4"/>
          <p:cNvSpPr>
            <a:spLocks noGrp="1"/>
          </p:cNvSpPr>
          <p:nvPr>
            <p:ph type="title"/>
          </p:nvPr>
        </p:nvSpPr>
        <p:spPr/>
        <p:txBody>
          <a:bodyPr/>
          <a:lstStyle/>
          <a:p>
            <a:r>
              <a:rPr lang="en-US" dirty="0" smtClean="0"/>
              <a:t>Typical Drawing Symbols</a:t>
            </a:r>
            <a:endParaRPr lang="en-US" dirty="0"/>
          </a:p>
        </p:txBody>
      </p:sp>
      <p:sp>
        <p:nvSpPr>
          <p:cNvPr id="6" name="Rectangle 5"/>
          <p:cNvSpPr/>
          <p:nvPr/>
        </p:nvSpPr>
        <p:spPr>
          <a:xfrm>
            <a:off x="4281972" y="2554629"/>
            <a:ext cx="2737664"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Break Line in Shaft or Pipe</a:t>
            </a:r>
            <a:endParaRPr lang="en-US" sz="1400" b="1" dirty="0">
              <a:solidFill>
                <a:schemeClr val="bg1"/>
              </a:solidFill>
            </a:endParaRPr>
          </a:p>
        </p:txBody>
      </p:sp>
    </p:spTree>
    <p:extLst>
      <p:ext uri="{BB962C8B-B14F-4D97-AF65-F5344CB8AC3E}">
        <p14:creationId xmlns:p14="http://schemas.microsoft.com/office/powerpoint/2010/main" val="22301384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Drawing Symbols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707" y="3292341"/>
            <a:ext cx="3933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022" y="2445059"/>
            <a:ext cx="6498383" cy="2739211"/>
          </a:xfrm>
          <a:prstGeom prst="rect">
            <a:avLst/>
          </a:prstGeom>
        </p:spPr>
        <p:txBody>
          <a:bodyPr wrap="square">
            <a:spAutoFit/>
          </a:bodyPr>
          <a:lstStyle/>
          <a:p>
            <a:pPr marL="514350" lvl="1" indent="-171450" defTabSz="685800">
              <a:lnSpc>
                <a:spcPct val="90000"/>
              </a:lnSpc>
              <a:spcBef>
                <a:spcPts val="375"/>
              </a:spcBef>
              <a:buFont typeface="Arial"/>
              <a:buChar char="•"/>
            </a:pPr>
            <a:r>
              <a:rPr lang="en-US" sz="2000" b="1" dirty="0" smtClean="0"/>
              <a:t>Fillet</a:t>
            </a:r>
            <a:r>
              <a:rPr lang="en-US" sz="2000" dirty="0" smtClean="0"/>
              <a:t> weld</a:t>
            </a:r>
            <a:endParaRPr lang="en-US" sz="2000" dirty="0"/>
          </a:p>
          <a:p>
            <a:pPr marL="857250" lvl="2" indent="-171450" defTabSz="685800">
              <a:lnSpc>
                <a:spcPct val="90000"/>
              </a:lnSpc>
              <a:spcBef>
                <a:spcPts val="375"/>
              </a:spcBef>
              <a:buFont typeface="Arial"/>
              <a:buChar char="•"/>
            </a:pPr>
            <a:r>
              <a:rPr lang="en-US" sz="2000" dirty="0"/>
              <a:t>T</a:t>
            </a:r>
            <a:r>
              <a:rPr lang="en-US" sz="2000" dirty="0" smtClean="0"/>
              <a:t>he </a:t>
            </a:r>
            <a:r>
              <a:rPr lang="en-US" sz="2000" dirty="0"/>
              <a:t>most commonly used weld </a:t>
            </a:r>
            <a:r>
              <a:rPr lang="en-US" sz="2000" dirty="0" smtClean="0"/>
              <a:t>symbol</a:t>
            </a:r>
            <a:endParaRPr lang="en-US" sz="2000" dirty="0"/>
          </a:p>
          <a:p>
            <a:pPr marL="857250" lvl="2" indent="-171450" defTabSz="685800">
              <a:lnSpc>
                <a:spcPct val="90000"/>
              </a:lnSpc>
              <a:spcBef>
                <a:spcPts val="375"/>
              </a:spcBef>
              <a:buFont typeface="Arial"/>
              <a:buChar char="•"/>
            </a:pPr>
            <a:r>
              <a:rPr lang="en-US" sz="2000" dirty="0"/>
              <a:t>W</a:t>
            </a:r>
            <a:r>
              <a:rPr lang="en-US" sz="2000" dirty="0" smtClean="0"/>
              <a:t>hen </a:t>
            </a:r>
            <a:r>
              <a:rPr lang="en-US" sz="2000" dirty="0"/>
              <a:t>symbol and dimension are on the bottom side of the leader, the weld is to be located on the near </a:t>
            </a:r>
            <a:r>
              <a:rPr lang="en-US" sz="2000" dirty="0" smtClean="0"/>
              <a:t>side.</a:t>
            </a:r>
            <a:endParaRPr lang="en-US" sz="2000" dirty="0"/>
          </a:p>
          <a:p>
            <a:pPr marL="857250" lvl="2" indent="-171450" defTabSz="685800">
              <a:lnSpc>
                <a:spcPct val="90000"/>
              </a:lnSpc>
              <a:spcBef>
                <a:spcPts val="375"/>
              </a:spcBef>
              <a:buFont typeface="Arial"/>
              <a:buChar char="•"/>
            </a:pPr>
            <a:r>
              <a:rPr lang="en-US" sz="2000" dirty="0"/>
              <a:t>W</a:t>
            </a:r>
            <a:r>
              <a:rPr lang="en-US" sz="2000" dirty="0" smtClean="0"/>
              <a:t>hen </a:t>
            </a:r>
            <a:r>
              <a:rPr lang="en-US" sz="2000" dirty="0"/>
              <a:t>symbol and dimension are located on the top </a:t>
            </a:r>
            <a:r>
              <a:rPr lang="en-US" sz="2000" dirty="0" smtClean="0"/>
              <a:t>side of the leader, </a:t>
            </a:r>
            <a:r>
              <a:rPr lang="en-US" sz="2000" dirty="0"/>
              <a:t>the weld is to be placed on the opposite side of the material to which the arrowhead is </a:t>
            </a:r>
            <a:r>
              <a:rPr lang="en-US" sz="2000" dirty="0" smtClean="0"/>
              <a:t>pointing.</a:t>
            </a:r>
            <a:endParaRPr lang="en-US" sz="2000" dirty="0"/>
          </a:p>
        </p:txBody>
      </p:sp>
      <p:sp>
        <p:nvSpPr>
          <p:cNvPr id="9" name="Oval 8"/>
          <p:cNvSpPr/>
          <p:nvPr/>
        </p:nvSpPr>
        <p:spPr>
          <a:xfrm>
            <a:off x="8182947" y="4152122"/>
            <a:ext cx="597158"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0238791" y="3623387"/>
            <a:ext cx="957943"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630954" y="2149889"/>
            <a:ext cx="2869163"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Weld Symbols</a:t>
            </a:r>
            <a:endParaRPr lang="en-US" sz="1400" b="1" dirty="0"/>
          </a:p>
        </p:txBody>
      </p:sp>
    </p:spTree>
    <p:extLst>
      <p:ext uri="{BB962C8B-B14F-4D97-AF65-F5344CB8AC3E}">
        <p14:creationId xmlns:p14="http://schemas.microsoft.com/office/powerpoint/2010/main" val="34104016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304800" y="2922988"/>
            <a:ext cx="6114659" cy="2476062"/>
          </a:xfrm>
          <a:prstGeom prst="rect">
            <a:avLst/>
          </a:prstGeom>
        </p:spPr>
        <p:txBody>
          <a:bodyPr wrap="square">
            <a:spAutoFit/>
          </a:bodyPr>
          <a:lstStyle/>
          <a:p>
            <a:pPr marL="514350" lvl="1" indent="-171450" defTabSz="685800">
              <a:lnSpc>
                <a:spcPct val="90000"/>
              </a:lnSpc>
              <a:spcBef>
                <a:spcPts val="375"/>
              </a:spcBef>
              <a:buFont typeface="Arial"/>
              <a:buChar char="•"/>
            </a:pPr>
            <a:r>
              <a:rPr lang="en-US" sz="2000" b="1" dirty="0" smtClean="0"/>
              <a:t>Fillet</a:t>
            </a:r>
            <a:r>
              <a:rPr lang="en-US" sz="2000" dirty="0" smtClean="0"/>
              <a:t> weld</a:t>
            </a:r>
            <a:endParaRPr lang="en-US" sz="2000" dirty="0"/>
          </a:p>
          <a:p>
            <a:pPr marL="857250" lvl="2" indent="-171450" defTabSz="685800">
              <a:lnSpc>
                <a:spcPct val="90000"/>
              </a:lnSpc>
              <a:spcBef>
                <a:spcPts val="375"/>
              </a:spcBef>
              <a:buFont typeface="Arial"/>
              <a:buChar char="•"/>
            </a:pPr>
            <a:r>
              <a:rPr lang="en-US" sz="2000" dirty="0"/>
              <a:t>W</a:t>
            </a:r>
            <a:r>
              <a:rPr lang="en-US" sz="2000" dirty="0" smtClean="0"/>
              <a:t>hen </a:t>
            </a:r>
            <a:r>
              <a:rPr lang="en-US" sz="2000" dirty="0"/>
              <a:t>symbols are located on the top and bottom of the </a:t>
            </a:r>
            <a:r>
              <a:rPr lang="en-US" sz="2000" dirty="0" smtClean="0"/>
              <a:t>leader, </a:t>
            </a:r>
            <a:r>
              <a:rPr lang="en-US" sz="2000" dirty="0"/>
              <a:t>there is to be a weld on both sides of the </a:t>
            </a:r>
            <a:r>
              <a:rPr lang="en-US" sz="2000" dirty="0" smtClean="0"/>
              <a:t>material.</a:t>
            </a:r>
            <a:endParaRPr lang="en-US" sz="2000" dirty="0"/>
          </a:p>
          <a:p>
            <a:pPr marL="857250" lvl="2" indent="-171450" defTabSz="685800">
              <a:lnSpc>
                <a:spcPct val="90000"/>
              </a:lnSpc>
              <a:spcBef>
                <a:spcPts val="375"/>
              </a:spcBef>
              <a:buFont typeface="Arial"/>
              <a:buChar char="•"/>
            </a:pPr>
            <a:r>
              <a:rPr lang="en-US" sz="2000" dirty="0"/>
              <a:t>W</a:t>
            </a:r>
            <a:r>
              <a:rPr lang="en-US" sz="2000" dirty="0" smtClean="0"/>
              <a:t>hen </a:t>
            </a:r>
            <a:r>
              <a:rPr lang="en-US" sz="2000" dirty="0"/>
              <a:t>a circle is shown on the weld </a:t>
            </a:r>
            <a:r>
              <a:rPr lang="en-US" sz="2000" dirty="0" smtClean="0"/>
              <a:t>symbol, </a:t>
            </a:r>
            <a:r>
              <a:rPr lang="en-US" sz="2000" dirty="0"/>
              <a:t>the weld should go all the way around the </a:t>
            </a:r>
            <a:r>
              <a:rPr lang="en-US" sz="2000" dirty="0" smtClean="0"/>
              <a:t>material.</a:t>
            </a:r>
            <a:endParaRPr lang="en-US" sz="2000" dirty="0"/>
          </a:p>
          <a:p>
            <a:pPr marL="857250" lvl="2" indent="-171450" defTabSz="685800">
              <a:lnSpc>
                <a:spcPct val="90000"/>
              </a:lnSpc>
              <a:spcBef>
                <a:spcPts val="375"/>
              </a:spcBef>
              <a:buFont typeface="Arial"/>
              <a:buChar char="•"/>
            </a:pPr>
            <a:endParaRPr lang="en-US" sz="2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452" y="2444744"/>
            <a:ext cx="37909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452" y="4159244"/>
            <a:ext cx="39338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8201609" y="3265715"/>
            <a:ext cx="1194318"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0273003" y="2709498"/>
            <a:ext cx="951723"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8220272" y="5016494"/>
            <a:ext cx="597158"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0291664" y="4461639"/>
            <a:ext cx="951723"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630954" y="2149889"/>
            <a:ext cx="2869163"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Weld Symbols</a:t>
            </a:r>
            <a:endParaRPr lang="en-US" sz="1400" b="1" dirty="0"/>
          </a:p>
        </p:txBody>
      </p:sp>
    </p:spTree>
    <p:extLst>
      <p:ext uri="{BB962C8B-B14F-4D97-AF65-F5344CB8AC3E}">
        <p14:creationId xmlns:p14="http://schemas.microsoft.com/office/powerpoint/2010/main" val="8852102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304800" y="3288395"/>
            <a:ext cx="6299330" cy="1528624"/>
          </a:xfrm>
          <a:prstGeom prst="rect">
            <a:avLst/>
          </a:prstGeom>
        </p:spPr>
        <p:txBody>
          <a:bodyPr wrap="square">
            <a:spAutoFit/>
          </a:bodyPr>
          <a:lstStyle/>
          <a:p>
            <a:pPr marL="514350" lvl="1" indent="-171450" defTabSz="685800">
              <a:lnSpc>
                <a:spcPct val="90000"/>
              </a:lnSpc>
              <a:spcBef>
                <a:spcPts val="375"/>
              </a:spcBef>
              <a:buFont typeface="Arial"/>
              <a:buChar char="•"/>
            </a:pPr>
            <a:r>
              <a:rPr lang="en-US" sz="2000" b="1" dirty="0" smtClean="0"/>
              <a:t>Fillet</a:t>
            </a:r>
            <a:r>
              <a:rPr lang="en-US" sz="2000" dirty="0" smtClean="0"/>
              <a:t> weld</a:t>
            </a:r>
            <a:endParaRPr lang="en-US" sz="2000" dirty="0"/>
          </a:p>
          <a:p>
            <a:pPr marL="857250" lvl="2" indent="-171450" defTabSz="685800">
              <a:lnSpc>
                <a:spcPct val="90000"/>
              </a:lnSpc>
              <a:spcBef>
                <a:spcPts val="375"/>
              </a:spcBef>
              <a:buFont typeface="Arial"/>
              <a:buChar char="•"/>
            </a:pPr>
            <a:r>
              <a:rPr lang="en-US" sz="2000" dirty="0" smtClean="0"/>
              <a:t>On an unequal </a:t>
            </a:r>
            <a:r>
              <a:rPr lang="en-US" sz="2000" dirty="0"/>
              <a:t>leg weld </a:t>
            </a:r>
            <a:r>
              <a:rPr lang="en-US" sz="2000" dirty="0" smtClean="0"/>
              <a:t>the </a:t>
            </a:r>
            <a:r>
              <a:rPr lang="en-US" sz="2000" dirty="0"/>
              <a:t>height of the weld is different than the width. Both the height and width are specified o</a:t>
            </a:r>
            <a:r>
              <a:rPr lang="en-US" sz="2000" dirty="0" smtClean="0"/>
              <a:t>n </a:t>
            </a:r>
            <a:r>
              <a:rPr lang="en-US" sz="2000" dirty="0"/>
              <a:t>the weld </a:t>
            </a:r>
            <a:r>
              <a:rPr lang="en-US" sz="2000" dirty="0" smtClean="0"/>
              <a:t>symbol.</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452" y="3029977"/>
            <a:ext cx="42767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8192277" y="3909705"/>
            <a:ext cx="951723" cy="38255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0580913" y="3168179"/>
            <a:ext cx="1186933" cy="1011937"/>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630954" y="2149889"/>
            <a:ext cx="2869163"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Weld Symbols</a:t>
            </a:r>
            <a:endParaRPr lang="en-US" sz="1400" b="1" dirty="0"/>
          </a:p>
        </p:txBody>
      </p:sp>
    </p:spTree>
    <p:extLst>
      <p:ext uri="{BB962C8B-B14F-4D97-AF65-F5344CB8AC3E}">
        <p14:creationId xmlns:p14="http://schemas.microsoft.com/office/powerpoint/2010/main" val="1617551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307299" y="3055257"/>
            <a:ext cx="5495730" cy="1856919"/>
          </a:xfrm>
          <a:prstGeom prst="rect">
            <a:avLst/>
          </a:prstGeom>
        </p:spPr>
        <p:txBody>
          <a:bodyPr wrap="square">
            <a:spAutoFit/>
          </a:bodyPr>
          <a:lstStyle/>
          <a:p>
            <a:pPr marL="514350" lvl="1" indent="-171450" defTabSz="685800">
              <a:lnSpc>
                <a:spcPct val="90000"/>
              </a:lnSpc>
              <a:spcBef>
                <a:spcPts val="375"/>
              </a:spcBef>
              <a:buFont typeface="Arial"/>
              <a:buChar char="•"/>
            </a:pPr>
            <a:r>
              <a:rPr lang="en-US" sz="2000" b="1" dirty="0" smtClean="0"/>
              <a:t>Complete Joint Penetration </a:t>
            </a:r>
            <a:r>
              <a:rPr lang="en-US" sz="2000" b="1" dirty="0"/>
              <a:t>(CJP) </a:t>
            </a:r>
            <a:r>
              <a:rPr lang="en-US" sz="2000" dirty="0" smtClean="0"/>
              <a:t>weld</a:t>
            </a:r>
            <a:endParaRPr lang="en-US" sz="2000" dirty="0"/>
          </a:p>
          <a:p>
            <a:pPr marL="857250" lvl="2" indent="-171450" defTabSz="685800">
              <a:lnSpc>
                <a:spcPct val="90000"/>
              </a:lnSpc>
              <a:spcBef>
                <a:spcPts val="375"/>
              </a:spcBef>
              <a:buFont typeface="Arial"/>
              <a:buChar char="•"/>
            </a:pPr>
            <a:r>
              <a:rPr lang="en-US" sz="2000" dirty="0"/>
              <a:t>A</a:t>
            </a:r>
            <a:r>
              <a:rPr lang="en-US" sz="2000" dirty="0" smtClean="0"/>
              <a:t>nother </a:t>
            </a:r>
            <a:r>
              <a:rPr lang="en-US" sz="2000" dirty="0"/>
              <a:t>commonly used </a:t>
            </a:r>
            <a:r>
              <a:rPr lang="en-US" sz="2000" dirty="0" smtClean="0"/>
              <a:t>weld</a:t>
            </a:r>
            <a:endParaRPr lang="en-US" sz="2000" dirty="0"/>
          </a:p>
          <a:p>
            <a:pPr marL="857250" lvl="2" indent="-171450" defTabSz="685800">
              <a:lnSpc>
                <a:spcPct val="90000"/>
              </a:lnSpc>
              <a:spcBef>
                <a:spcPts val="375"/>
              </a:spcBef>
              <a:buFont typeface="Arial"/>
              <a:buChar char="•"/>
            </a:pPr>
            <a:r>
              <a:rPr lang="en-US" sz="2000" dirty="0" smtClean="0"/>
              <a:t>A root </a:t>
            </a:r>
            <a:r>
              <a:rPr lang="en-US" sz="2000" dirty="0"/>
              <a:t>opening between the materials </a:t>
            </a:r>
            <a:r>
              <a:rPr lang="en-US" sz="2000" dirty="0" smtClean="0"/>
              <a:t>is to </a:t>
            </a:r>
            <a:r>
              <a:rPr lang="en-US" sz="2000" dirty="0"/>
              <a:t>assure the weld flows all the way to the other side (full </a:t>
            </a:r>
            <a:r>
              <a:rPr lang="en-US" sz="2000" dirty="0" smtClean="0"/>
              <a:t>penetration).</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016" y="2671376"/>
            <a:ext cx="60483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221893" y="3620277"/>
            <a:ext cx="1306286" cy="959237"/>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0490718" y="2719325"/>
            <a:ext cx="1491344" cy="137681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8598255" y="3900196"/>
            <a:ext cx="750630" cy="51801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500117" y="3620277"/>
            <a:ext cx="750630" cy="110101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630954" y="2149889"/>
            <a:ext cx="2869163"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Weld Symbols</a:t>
            </a:r>
            <a:endParaRPr lang="en-US" sz="1400" b="1" dirty="0"/>
          </a:p>
        </p:txBody>
      </p:sp>
    </p:spTree>
    <p:extLst>
      <p:ext uri="{BB962C8B-B14F-4D97-AF65-F5344CB8AC3E}">
        <p14:creationId xmlns:p14="http://schemas.microsoft.com/office/powerpoint/2010/main" val="2374917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Typical Drawing Symbols</a:t>
            </a:r>
            <a:endParaRPr lang="en-US" dirty="0"/>
          </a:p>
        </p:txBody>
      </p:sp>
      <p:sp>
        <p:nvSpPr>
          <p:cNvPr id="2" name="Rectangle 1"/>
          <p:cNvSpPr/>
          <p:nvPr/>
        </p:nvSpPr>
        <p:spPr>
          <a:xfrm>
            <a:off x="304800" y="2385679"/>
            <a:ext cx="5728995" cy="3293209"/>
          </a:xfrm>
          <a:prstGeom prst="rect">
            <a:avLst/>
          </a:prstGeom>
        </p:spPr>
        <p:txBody>
          <a:bodyPr wrap="square">
            <a:spAutoFit/>
          </a:bodyPr>
          <a:lstStyle/>
          <a:p>
            <a:pPr marL="514350" lvl="1" indent="-171450" defTabSz="685800">
              <a:lnSpc>
                <a:spcPct val="90000"/>
              </a:lnSpc>
              <a:spcBef>
                <a:spcPts val="375"/>
              </a:spcBef>
              <a:buFont typeface="Arial"/>
              <a:buChar char="•"/>
            </a:pPr>
            <a:r>
              <a:rPr lang="en-US" sz="2000" b="1" dirty="0" smtClean="0"/>
              <a:t>Complete </a:t>
            </a:r>
            <a:r>
              <a:rPr lang="en-US" sz="2000" b="1" dirty="0"/>
              <a:t>J</a:t>
            </a:r>
            <a:r>
              <a:rPr lang="en-US" sz="2000" b="1" dirty="0" smtClean="0"/>
              <a:t>oint Penetration </a:t>
            </a:r>
            <a:r>
              <a:rPr lang="en-US" sz="2000" b="1" dirty="0"/>
              <a:t>(CJP) </a:t>
            </a:r>
            <a:r>
              <a:rPr lang="en-US" sz="2000" dirty="0" smtClean="0"/>
              <a:t>weld</a:t>
            </a:r>
            <a:endParaRPr lang="en-US" sz="2000" dirty="0"/>
          </a:p>
          <a:p>
            <a:pPr marL="857250" lvl="2" indent="-171450" defTabSz="685800">
              <a:lnSpc>
                <a:spcPct val="90000"/>
              </a:lnSpc>
              <a:spcBef>
                <a:spcPts val="375"/>
              </a:spcBef>
              <a:buFont typeface="Arial"/>
              <a:buChar char="•"/>
            </a:pPr>
            <a:r>
              <a:rPr lang="en-US" sz="2000" dirty="0" smtClean="0"/>
              <a:t>The rectangle </a:t>
            </a:r>
            <a:r>
              <a:rPr lang="en-US" sz="2000" dirty="0"/>
              <a:t>on top of symbol represents backing.  When you have a root </a:t>
            </a:r>
            <a:r>
              <a:rPr lang="en-US" sz="2000" dirty="0" smtClean="0"/>
              <a:t>opening </a:t>
            </a:r>
            <a:r>
              <a:rPr lang="en-US" sz="2000" dirty="0"/>
              <a:t>you also need a material to stop the weld </a:t>
            </a:r>
            <a:r>
              <a:rPr lang="en-US" sz="2000" dirty="0" smtClean="0"/>
              <a:t>from blowing through </a:t>
            </a:r>
            <a:r>
              <a:rPr lang="en-US" sz="2000" dirty="0"/>
              <a:t>the </a:t>
            </a:r>
            <a:r>
              <a:rPr lang="en-US" sz="2000" dirty="0" smtClean="0"/>
              <a:t>opening.</a:t>
            </a:r>
            <a:endParaRPr lang="en-US" sz="2000" dirty="0"/>
          </a:p>
          <a:p>
            <a:pPr marL="857250" lvl="2" indent="-171450" defTabSz="685800">
              <a:lnSpc>
                <a:spcPct val="90000"/>
              </a:lnSpc>
              <a:spcBef>
                <a:spcPts val="375"/>
              </a:spcBef>
              <a:buFont typeface="Arial"/>
              <a:buChar char="•"/>
            </a:pPr>
            <a:r>
              <a:rPr lang="en-US" sz="2000" dirty="0" smtClean="0"/>
              <a:t>The </a:t>
            </a:r>
            <a:r>
              <a:rPr lang="en-US" sz="2000" dirty="0"/>
              <a:t>angle </a:t>
            </a:r>
            <a:r>
              <a:rPr lang="en-US" sz="2000" dirty="0" smtClean="0"/>
              <a:t>specified is the angle the vertical </a:t>
            </a:r>
            <a:r>
              <a:rPr lang="en-US" sz="2000" dirty="0"/>
              <a:t>material is ground to create the groove </a:t>
            </a:r>
            <a:r>
              <a:rPr lang="en-US" sz="2000" dirty="0" smtClean="0"/>
              <a:t>opening.</a:t>
            </a:r>
            <a:endParaRPr lang="en-US" sz="2000" dirty="0"/>
          </a:p>
          <a:p>
            <a:pPr marL="857250" lvl="2" indent="-171450" defTabSz="685800">
              <a:lnSpc>
                <a:spcPct val="90000"/>
              </a:lnSpc>
              <a:spcBef>
                <a:spcPts val="375"/>
              </a:spcBef>
              <a:buFont typeface="Arial"/>
              <a:buChar char="•"/>
            </a:pPr>
            <a:r>
              <a:rPr lang="en-US" sz="2000" dirty="0" smtClean="0"/>
              <a:t>The fillet </a:t>
            </a:r>
            <a:r>
              <a:rPr lang="en-US" sz="2000" dirty="0"/>
              <a:t>weld height and </a:t>
            </a:r>
            <a:r>
              <a:rPr lang="en-US" sz="2000" dirty="0" smtClean="0"/>
              <a:t>width are noted. </a:t>
            </a:r>
            <a:endParaRPr lang="en-US" sz="2000"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016" y="2671376"/>
            <a:ext cx="60483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7221893" y="3620277"/>
            <a:ext cx="1306286" cy="959237"/>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8598255" y="3900196"/>
            <a:ext cx="750630" cy="51801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500117" y="3620277"/>
            <a:ext cx="750630" cy="1101013"/>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490718" y="2719325"/>
            <a:ext cx="1491344" cy="1376816"/>
          </a:xfrm>
          <a:prstGeom prst="ellipse">
            <a:avLst/>
          </a:prstGeom>
          <a:solidFill>
            <a:srgbClr val="FFFF00">
              <a:alpha val="5000"/>
            </a:srgb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30954" y="2149889"/>
            <a:ext cx="2869163" cy="335902"/>
          </a:xfrm>
          <a:prstGeom prst="rect">
            <a:avLst/>
          </a:prstGeom>
          <a:solidFill>
            <a:srgbClr val="C3D940"/>
          </a:solidFill>
          <a:ln>
            <a:solidFill>
              <a:srgbClr val="C3D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Weld Symbols</a:t>
            </a:r>
            <a:endParaRPr lang="en-US" sz="1400" b="1" dirty="0"/>
          </a:p>
        </p:txBody>
      </p:sp>
    </p:spTree>
    <p:extLst>
      <p:ext uri="{BB962C8B-B14F-4D97-AF65-F5344CB8AC3E}">
        <p14:creationId xmlns:p14="http://schemas.microsoft.com/office/powerpoint/2010/main" val="28278711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dirty="0"/>
              <a:t>Contact information	</a:t>
            </a:r>
          </a:p>
          <a:p>
            <a:pPr lvl="2"/>
            <a:r>
              <a:rPr lang="en-US" sz="2000" dirty="0"/>
              <a:t>Tom Gregory, Drafting Manager</a:t>
            </a:r>
          </a:p>
          <a:p>
            <a:pPr lvl="3"/>
            <a:r>
              <a:rPr lang="en-US" sz="2000" dirty="0">
                <a:hlinkClick r:id="rId2"/>
              </a:rPr>
              <a:t>tgregory@valmont.com</a:t>
            </a:r>
            <a:endParaRPr lang="en-US" sz="2000" dirty="0"/>
          </a:p>
          <a:p>
            <a:pPr lvl="3"/>
            <a:r>
              <a:rPr lang="en-US" sz="2000" dirty="0"/>
              <a:t>1 (402) 359-2201 Extension number 3454</a:t>
            </a:r>
          </a:p>
          <a:p>
            <a:pPr lvl="2"/>
            <a:r>
              <a:rPr lang="en-US" sz="2000" dirty="0"/>
              <a:t>Candace Hanway, Training and Development Specialist</a:t>
            </a:r>
          </a:p>
          <a:p>
            <a:pPr lvl="3"/>
            <a:r>
              <a:rPr lang="en-US" sz="2000" dirty="0">
                <a:hlinkClick r:id="rId3"/>
              </a:rPr>
              <a:t>candace.hanway@valmont.com</a:t>
            </a:r>
            <a:endParaRPr lang="en-US" sz="2000" dirty="0"/>
          </a:p>
          <a:p>
            <a:pPr lvl="3"/>
            <a:r>
              <a:rPr lang="en-US" sz="2000" dirty="0"/>
              <a:t>1 (402) 359-2201 Extension number 3785</a:t>
            </a:r>
          </a:p>
          <a:p>
            <a:pPr lvl="3"/>
            <a:endParaRPr lang="en-US" sz="2100" dirty="0"/>
          </a:p>
          <a:p>
            <a:pPr lvl="2"/>
            <a:endParaRPr lang="en-US" sz="2100" dirty="0"/>
          </a:p>
        </p:txBody>
      </p:sp>
      <p:sp>
        <p:nvSpPr>
          <p:cNvPr id="4" name="Title 3"/>
          <p:cNvSpPr>
            <a:spLocks noGrp="1"/>
          </p:cNvSpPr>
          <p:nvPr>
            <p:ph type="title"/>
          </p:nvPr>
        </p:nvSpPr>
        <p:spPr/>
        <p:txBody>
          <a:bodyPr/>
          <a:lstStyle/>
          <a:p>
            <a:r>
              <a:rPr lang="en-US" dirty="0" smtClean="0"/>
              <a:t>Wrap-Up</a:t>
            </a:r>
            <a:endParaRPr lang="en-US" dirty="0"/>
          </a:p>
        </p:txBody>
      </p:sp>
    </p:spTree>
    <p:extLst>
      <p:ext uri="{BB962C8B-B14F-4D97-AF65-F5344CB8AC3E}">
        <p14:creationId xmlns:p14="http://schemas.microsoft.com/office/powerpoint/2010/main" val="30812773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THANK YOU!</a:t>
            </a:r>
            <a:endParaRPr lang="en-US" dirty="0">
              <a:solidFill>
                <a:schemeClr val="accent2"/>
              </a:solidFill>
            </a:endParaRPr>
          </a:p>
        </p:txBody>
      </p:sp>
      <p:sp>
        <p:nvSpPr>
          <p:cNvPr id="3" name="Subtitle 2"/>
          <p:cNvSpPr>
            <a:spLocks noGrp="1"/>
          </p:cNvSpPr>
          <p:nvPr>
            <p:ph type="subTitle" idx="1"/>
          </p:nvPr>
        </p:nvSpPr>
        <p:spPr/>
        <p:txBody>
          <a:bodyPr/>
          <a:lstStyle/>
          <a:p>
            <a:r>
              <a:rPr lang="en-US" dirty="0" smtClean="0"/>
              <a:t>valmontstructures.com</a:t>
            </a:r>
            <a:endParaRPr lang="en-US" dirty="0"/>
          </a:p>
        </p:txBody>
      </p:sp>
    </p:spTree>
    <p:extLst>
      <p:ext uri="{BB962C8B-B14F-4D97-AF65-F5344CB8AC3E}">
        <p14:creationId xmlns:p14="http://schemas.microsoft.com/office/powerpoint/2010/main" val="211985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dirty="0"/>
              <a:t>Some types of customer drawings require approval from the project owner or approving authority before the project can be released for manufacturing.</a:t>
            </a:r>
          </a:p>
          <a:p>
            <a:pPr lvl="1"/>
            <a:r>
              <a:rPr lang="en-US" sz="2000" dirty="0"/>
              <a:t>The project owner or approving authority will review the customer drawing package and provide comments and direction back thru the appropriate channels to Valmont.</a:t>
            </a:r>
          </a:p>
          <a:p>
            <a:pPr lvl="1"/>
            <a:r>
              <a:rPr lang="en-US" sz="2000" dirty="0"/>
              <a:t>Customer drawing </a:t>
            </a:r>
            <a:r>
              <a:rPr lang="en-US" sz="2000" dirty="0" smtClean="0"/>
              <a:t>approval </a:t>
            </a:r>
            <a:r>
              <a:rPr lang="en-US" sz="2000" dirty="0"/>
              <a:t>definitions:</a:t>
            </a:r>
          </a:p>
          <a:p>
            <a:pPr lvl="2"/>
            <a:r>
              <a:rPr lang="en-US" sz="2000" dirty="0"/>
              <a:t>Approved Without Exception – The customer drawing is approved as submitted without exception.  No revisions are required.  Material can be manufactured as submitted with release of the project.</a:t>
            </a:r>
          </a:p>
          <a:p>
            <a:pPr lvl="2"/>
            <a:r>
              <a:rPr lang="en-US" sz="2000" dirty="0"/>
              <a:t>Approved as Noted – The customer drawing is approved as noted.  Revisions are required however a revised customer drawing (otherwise known as a resubmittal) is not needed. Material can be manufactured as noted with release of the project.</a:t>
            </a:r>
          </a:p>
          <a:p>
            <a:pPr lvl="2"/>
            <a:r>
              <a:rPr lang="en-US" sz="2000" dirty="0"/>
              <a:t>Reject and Resubmit - The customer drawing is rejected and a resubmittal is required.  The customer drawing will be revised and a resubmittal package will be provided for review by the project owner or approving authority.  Material can not be manufactured until the approving authority approves the drawing.  </a:t>
            </a:r>
          </a:p>
          <a:p>
            <a:pPr lvl="1"/>
            <a:endParaRPr lang="en-US" sz="1800" dirty="0"/>
          </a:p>
        </p:txBody>
      </p:sp>
      <p:sp>
        <p:nvSpPr>
          <p:cNvPr id="4" name="Title 3"/>
          <p:cNvSpPr>
            <a:spLocks noGrp="1"/>
          </p:cNvSpPr>
          <p:nvPr>
            <p:ph type="title"/>
          </p:nvPr>
        </p:nvSpPr>
        <p:spPr/>
        <p:txBody>
          <a:bodyPr/>
          <a:lstStyle/>
          <a:p>
            <a:r>
              <a:rPr lang="en-US" dirty="0" smtClean="0"/>
              <a:t>Customer Drawing Approval</a:t>
            </a:r>
            <a:endParaRPr lang="en-US" dirty="0"/>
          </a:p>
        </p:txBody>
      </p:sp>
    </p:spTree>
    <p:extLst>
      <p:ext uri="{BB962C8B-B14F-4D97-AF65-F5344CB8AC3E}">
        <p14:creationId xmlns:p14="http://schemas.microsoft.com/office/powerpoint/2010/main" val="112952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4757281"/>
            <a:ext cx="7399064" cy="1091976"/>
          </a:xfrm>
        </p:spPr>
        <p:txBody>
          <a:bodyPr>
            <a:normAutofit fontScale="90000"/>
          </a:bodyPr>
          <a:lstStyle/>
          <a:p>
            <a:r>
              <a:rPr lang="en-US" dirty="0" smtClean="0"/>
              <a:t>Types of Customer Drawings and </a:t>
            </a:r>
            <a:r>
              <a:rPr lang="en-US" dirty="0"/>
              <a:t>T</a:t>
            </a:r>
            <a:r>
              <a:rPr lang="en-US" dirty="0" smtClean="0"/>
              <a:t>heir Purpose</a:t>
            </a:r>
            <a:endParaRPr lang="en-US" dirty="0"/>
          </a:p>
        </p:txBody>
      </p:sp>
      <p:sp>
        <p:nvSpPr>
          <p:cNvPr id="4" name="Text Placeholder 12"/>
          <p:cNvSpPr txBox="1">
            <a:spLocks/>
          </p:cNvSpPr>
          <p:nvPr/>
        </p:nvSpPr>
        <p:spPr>
          <a:xfrm>
            <a:off x="2275817" y="1202912"/>
            <a:ext cx="2667001" cy="19986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6000" dirty="0" smtClean="0">
                <a:solidFill>
                  <a:schemeClr val="accent2"/>
                </a:solidFill>
                <a:latin typeface="Cooper Black" panose="0208090404030B020404" pitchFamily="18" charset="0"/>
              </a:rPr>
              <a:t>03</a:t>
            </a:r>
            <a:endParaRPr lang="en-US" sz="16000" dirty="0">
              <a:solidFill>
                <a:schemeClr val="accent2"/>
              </a:solidFill>
              <a:latin typeface="Cooper Black" panose="0208090404030B020404" pitchFamily="18" charset="0"/>
            </a:endParaRPr>
          </a:p>
        </p:txBody>
      </p:sp>
    </p:spTree>
    <p:extLst>
      <p:ext uri="{BB962C8B-B14F-4D97-AF65-F5344CB8AC3E}">
        <p14:creationId xmlns:p14="http://schemas.microsoft.com/office/powerpoint/2010/main" val="419411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1926"/>
            <a:ext cx="11658600" cy="4351338"/>
          </a:xfrm>
        </p:spPr>
        <p:txBody>
          <a:bodyPr/>
          <a:lstStyle/>
          <a:p>
            <a:pPr lvl="2"/>
            <a:r>
              <a:rPr lang="en-US" sz="2000" b="1" dirty="0"/>
              <a:t>Marketing </a:t>
            </a:r>
            <a:r>
              <a:rPr lang="en-US" sz="2000" b="1" dirty="0" smtClean="0"/>
              <a:t>Illustration</a:t>
            </a:r>
          </a:p>
          <a:p>
            <a:pPr lvl="2"/>
            <a:r>
              <a:rPr lang="en-US" sz="2000" b="1" dirty="0" smtClean="0"/>
              <a:t>Application: </a:t>
            </a:r>
            <a:r>
              <a:rPr lang="en-US" sz="2000" dirty="0" smtClean="0"/>
              <a:t>Pre-quote </a:t>
            </a:r>
            <a:r>
              <a:rPr lang="en-US" sz="2000" dirty="0"/>
              <a:t>or quote visual </a:t>
            </a:r>
            <a:r>
              <a:rPr lang="en-US" sz="2000" dirty="0" smtClean="0"/>
              <a:t>reference</a:t>
            </a:r>
            <a:endParaRPr lang="en-US" sz="2000" dirty="0"/>
          </a:p>
          <a:p>
            <a:pPr lvl="2"/>
            <a:r>
              <a:rPr lang="en-US" sz="2000" b="1" dirty="0"/>
              <a:t>Typical Lead </a:t>
            </a:r>
            <a:r>
              <a:rPr lang="en-US" sz="2000" b="1" dirty="0" smtClean="0"/>
              <a:t>Time: </a:t>
            </a:r>
            <a:r>
              <a:rPr lang="en-US" sz="2000" dirty="0" smtClean="0"/>
              <a:t>5 </a:t>
            </a:r>
            <a:r>
              <a:rPr lang="en-US" sz="2000" dirty="0"/>
              <a:t>working </a:t>
            </a:r>
            <a:r>
              <a:rPr lang="en-US" sz="2000" dirty="0" smtClean="0"/>
              <a:t>days</a:t>
            </a:r>
          </a:p>
          <a:p>
            <a:pPr lvl="2"/>
            <a:endParaRPr lang="en-US" sz="2000" dirty="0"/>
          </a:p>
          <a:p>
            <a:pPr lvl="2"/>
            <a:r>
              <a:rPr lang="en-US" sz="2000" dirty="0"/>
              <a:t>Option of a basic 2D or Valmont’s new 3D concept drawing created for visual representation of the proposed product’s appearance.  Structure size will be noted for perspective but may not represent the actual project required sizes.  This type of drawing lacks the details necessary for Valmont to release for manufacturing.  All components shall be drawn in proportion</a:t>
            </a:r>
            <a:r>
              <a:rPr lang="en-US" sz="2000" dirty="0" smtClean="0"/>
              <a:t>.</a:t>
            </a:r>
          </a:p>
          <a:p>
            <a:pPr lvl="2"/>
            <a:endParaRPr lang="en-US" sz="2000" dirty="0"/>
          </a:p>
          <a:p>
            <a:pPr lvl="2"/>
            <a:r>
              <a:rPr lang="en-US" sz="2000" dirty="0"/>
              <a:t>Full paper size is either 8.50” x 11” or 11” x 17”.</a:t>
            </a:r>
          </a:p>
          <a:p>
            <a:pPr lvl="2"/>
            <a:endParaRPr lang="en-US" sz="2000" dirty="0"/>
          </a:p>
        </p:txBody>
      </p:sp>
      <p:sp>
        <p:nvSpPr>
          <p:cNvPr id="6" name="Title 3"/>
          <p:cNvSpPr>
            <a:spLocks noGrp="1"/>
          </p:cNvSpPr>
          <p:nvPr>
            <p:ph type="title"/>
          </p:nvPr>
        </p:nvSpPr>
        <p:spPr>
          <a:xfrm>
            <a:off x="304800" y="575555"/>
            <a:ext cx="11658600" cy="704987"/>
          </a:xfrm>
        </p:spPr>
        <p:txBody>
          <a:bodyPr>
            <a:normAutofit fontScale="90000"/>
          </a:bodyPr>
          <a:lstStyle/>
          <a:p>
            <a:r>
              <a:rPr lang="en-US" dirty="0"/>
              <a:t>Types of Customer Drawings and Their Purpose</a:t>
            </a:r>
            <a:br>
              <a:rPr lang="en-US" dirty="0"/>
            </a:br>
            <a:endParaRPr lang="en-US" dirty="0"/>
          </a:p>
        </p:txBody>
      </p:sp>
    </p:spTree>
    <p:extLst>
      <p:ext uri="{BB962C8B-B14F-4D97-AF65-F5344CB8AC3E}">
        <p14:creationId xmlns:p14="http://schemas.microsoft.com/office/powerpoint/2010/main" val="394231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2017 Color Pallet Structures">
      <a:dk1>
        <a:srgbClr val="000000"/>
      </a:dk1>
      <a:lt1>
        <a:srgbClr val="FFFFFF"/>
      </a:lt1>
      <a:dk2>
        <a:srgbClr val="595959"/>
      </a:dk2>
      <a:lt2>
        <a:srgbClr val="EBDDC3"/>
      </a:lt2>
      <a:accent1>
        <a:srgbClr val="13485B"/>
      </a:accent1>
      <a:accent2>
        <a:srgbClr val="C3D940"/>
      </a:accent2>
      <a:accent3>
        <a:srgbClr val="464646"/>
      </a:accent3>
      <a:accent4>
        <a:srgbClr val="7BA79D"/>
      </a:accent4>
      <a:accent5>
        <a:srgbClr val="968C8C"/>
      </a:accent5>
      <a:accent6>
        <a:srgbClr val="5CB1E3"/>
      </a:accent6>
      <a:hlink>
        <a:srgbClr val="4EACCE"/>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0898276-3DD6-46BA-8615-C23C86B7DC80}" vid="{CC5BAEBC-9AD7-445F-85E0-D1626A80340C}"/>
    </a:ext>
  </a:extLst>
</a:theme>
</file>

<file path=ppt/theme/theme2.xml><?xml version="1.0" encoding="utf-8"?>
<a:theme xmlns:a="http://schemas.openxmlformats.org/drawingml/2006/main" name="1_Office Theme">
  <a:themeElements>
    <a:clrScheme name="2017 Color Pallet Structures">
      <a:dk1>
        <a:srgbClr val="000000"/>
      </a:dk1>
      <a:lt1>
        <a:srgbClr val="FFFFFF"/>
      </a:lt1>
      <a:dk2>
        <a:srgbClr val="595959"/>
      </a:dk2>
      <a:lt2>
        <a:srgbClr val="EBDDC3"/>
      </a:lt2>
      <a:accent1>
        <a:srgbClr val="13485B"/>
      </a:accent1>
      <a:accent2>
        <a:srgbClr val="C3D940"/>
      </a:accent2>
      <a:accent3>
        <a:srgbClr val="464646"/>
      </a:accent3>
      <a:accent4>
        <a:srgbClr val="7BA79D"/>
      </a:accent4>
      <a:accent5>
        <a:srgbClr val="968C8C"/>
      </a:accent5>
      <a:accent6>
        <a:srgbClr val="5CB1E3"/>
      </a:accent6>
      <a:hlink>
        <a:srgbClr val="4EACCE"/>
      </a:hlink>
      <a:folHlink>
        <a:srgbClr val="70440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4058</TotalTime>
  <Words>2658</Words>
  <Application>Microsoft Office PowerPoint</Application>
  <PresentationFormat>Widescreen</PresentationFormat>
  <Paragraphs>324</Paragraphs>
  <Slides>67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Calibri</vt:lpstr>
      <vt:lpstr>Century Gothic</vt:lpstr>
      <vt:lpstr>Cooper Black</vt:lpstr>
      <vt:lpstr>Theme1</vt:lpstr>
      <vt:lpstr>1_Office Theme</vt:lpstr>
      <vt:lpstr>How to Read Valmont Drawings</vt:lpstr>
      <vt:lpstr>Objectives</vt:lpstr>
      <vt:lpstr>Customer Drawing Requests</vt:lpstr>
      <vt:lpstr>Customer Drawing Requests</vt:lpstr>
      <vt:lpstr>Customer Drawing Requests</vt:lpstr>
      <vt:lpstr>Customer Drawing Approval</vt:lpstr>
      <vt:lpstr>Customer Drawing Approval</vt:lpstr>
      <vt:lpstr>Types of Customer Drawings and Their Purpose</vt:lpstr>
      <vt:lpstr>Types of Customer Drawings and Their Purpose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Standard Drawing Layout</vt:lpstr>
      <vt:lpstr>Typical Drawing Symbols</vt:lpstr>
      <vt:lpstr>Typical Drawing Symbols</vt:lpstr>
      <vt:lpstr>Typical Drawing Symbols</vt:lpstr>
      <vt:lpstr>Typical Drawing Symbols</vt:lpstr>
      <vt:lpstr>Typical Drawing Symbols</vt:lpstr>
      <vt:lpstr>Typical Drawing Symbols</vt:lpstr>
      <vt:lpstr>Typical Drawing Symbols</vt:lpstr>
      <vt:lpstr>Typical Drawing Symbols</vt:lpstr>
      <vt:lpstr>Wrap-Up</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Wilt, Tamara L.</dc:creator>
  <cp:lastModifiedBy>Gage, Daniel T.</cp:lastModifiedBy>
  <cp:revision>286</cp:revision>
  <dcterms:created xsi:type="dcterms:W3CDTF">2016-09-14T15:38:45Z</dcterms:created>
  <dcterms:modified xsi:type="dcterms:W3CDTF">2017-11-14T20:20:10Z</dcterms:modified>
</cp:coreProperties>
</file>